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embeddedFontLst>
    <p:embeddedFont>
      <p:font typeface="Open Sans" panose="020B060603050402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icE4F1LAe1HdkN/L7xoYqfDEx/i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013" autoAdjust="0"/>
  </p:normalViewPr>
  <p:slideViewPr>
    <p:cSldViewPr snapToGrid="0">
      <p:cViewPr varScale="1">
        <p:scale>
          <a:sx n="54" d="100"/>
          <a:sy n="54" d="100"/>
        </p:scale>
        <p:origin x="2290"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4.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zklaruk, Natalia" userId="418bc641-a6df-4487-830b-05a359225cb7" providerId="ADAL" clId="{88F74803-1295-4FE7-9D6A-31D85EE87C0D}"/>
    <pc:docChg chg="modSld">
      <pc:chgData name="Szklaruk, Natalia" userId="418bc641-a6df-4487-830b-05a359225cb7" providerId="ADAL" clId="{88F74803-1295-4FE7-9D6A-31D85EE87C0D}" dt="2025-04-01T17:21:46.907" v="119" actId="20577"/>
      <pc:docMkLst>
        <pc:docMk/>
      </pc:docMkLst>
      <pc:sldChg chg="modNotesTx">
        <pc:chgData name="Szklaruk, Natalia" userId="418bc641-a6df-4487-830b-05a359225cb7" providerId="ADAL" clId="{88F74803-1295-4FE7-9D6A-31D85EE87C0D}" dt="2025-04-01T17:19:16.349" v="24" actId="20577"/>
        <pc:sldMkLst>
          <pc:docMk/>
          <pc:sldMk cId="0" sldId="256"/>
        </pc:sldMkLst>
      </pc:sldChg>
      <pc:sldChg chg="modNotesTx">
        <pc:chgData name="Szklaruk, Natalia" userId="418bc641-a6df-4487-830b-05a359225cb7" providerId="ADAL" clId="{88F74803-1295-4FE7-9D6A-31D85EE87C0D}" dt="2025-04-01T17:21:46.907" v="119" actId="20577"/>
        <pc:sldMkLst>
          <pc:docMk/>
          <pc:sldMk cId="0"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dirty="0"/>
              <a:t>Signal crayfish image </a:t>
            </a:r>
            <a:r>
              <a:rPr lang="en-US" sz="1200" b="0" i="0" dirty="0">
                <a:solidFill>
                  <a:schemeClr val="dk1"/>
                </a:solidFill>
                <a:latin typeface="Calibri"/>
                <a:ea typeface="Calibri"/>
                <a:cs typeface="Calibri"/>
                <a:sym typeface="Calibri"/>
              </a:rPr>
              <a:t>by Jeff Benca; provided by Dr. Eric Larson of the Univ. of Illinois</a:t>
            </a:r>
            <a:endParaRPr dirty="0"/>
          </a:p>
          <a:p>
            <a:pPr marL="0" marR="0" lvl="0" indent="0" algn="l" rtl="0">
              <a:lnSpc>
                <a:spcPct val="100000"/>
              </a:lnSpc>
              <a:spcBef>
                <a:spcPts val="0"/>
              </a:spcBef>
              <a:spcAft>
                <a:spcPts val="0"/>
              </a:spcAft>
              <a:buClr>
                <a:schemeClr val="dk1"/>
              </a:buClr>
              <a:buSzPts val="1200"/>
              <a:buFont typeface="Calibri"/>
              <a:buNone/>
            </a:pPr>
            <a:endParaRPr b="0" dirty="0"/>
          </a:p>
          <a:p>
            <a:pPr marL="0" lvl="0" indent="0" algn="l" rtl="0">
              <a:lnSpc>
                <a:spcPct val="100000"/>
              </a:lnSpc>
              <a:spcBef>
                <a:spcPts val="0"/>
              </a:spcBef>
              <a:spcAft>
                <a:spcPts val="0"/>
              </a:spcAft>
              <a:buSzPts val="1400"/>
              <a:buNone/>
            </a:pPr>
            <a:r>
              <a:rPr lang="en-US" sz="1200" i="1" dirty="0">
                <a:solidFill>
                  <a:schemeClr val="dk1"/>
                </a:solidFill>
                <a:latin typeface="Calibri"/>
                <a:ea typeface="Calibri"/>
                <a:cs typeface="Calibri"/>
                <a:sym typeface="Calibri"/>
              </a:rPr>
              <a:t>Pond illustration adapted with permission by Rick Reynolds, Engaging Every Student from Eric Engh, Marin / Sonoma Mosquito &amp; Vector Control District.</a:t>
            </a:r>
            <a:endParaRPr dirty="0"/>
          </a:p>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b="1" dirty="0"/>
              <a:t>Northern Clearwater Crayfish </a:t>
            </a:r>
            <a:r>
              <a:rPr lang="en-US" dirty="0"/>
              <a:t>are </a:t>
            </a:r>
            <a:r>
              <a:rPr lang="en-US" b="1" dirty="0"/>
              <a:t>native</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to the Great Lakes. Crayfish are </a:t>
            </a:r>
            <a:r>
              <a:rPr lang="en-US" sz="1200" b="1"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crustaceans</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which are closely related to lobsters, their saltwater cousins, and they play an important role in freshwater ecosystems. They are an important food source for many species of fish, birds, amphibians, reptiles, and mammals, even those which spend much of their time on land, such as raccoons, so they can play important roles in terrestrial ecosystems, as well.</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The vast majority of the more than 400 crayfish species are found in North America, especially the Southeastern U.S., although they can be found on every continent except Antarctica. Many species are at risk of extinction due to a variety of factors, such as habitat loss, pollution, and the spread of invasive crayfish species and disease (Larson 2018). </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endParaRPr>
          </a:p>
          <a:p>
            <a:pPr marL="0" marR="0" lvl="0" indent="0" algn="l" rtl="0">
              <a:lnSpc>
                <a:spcPct val="100000"/>
              </a:lnSpc>
              <a:spcBef>
                <a:spcPts val="0"/>
              </a:spcBef>
              <a:spcAft>
                <a:spcPts val="0"/>
              </a:spcAft>
              <a:buClr>
                <a:schemeClr val="dk1"/>
              </a:buClr>
              <a:buSzPts val="1200"/>
              <a:buFont typeface="Calibri"/>
              <a:buNone/>
            </a:pP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a:p>
            <a:pPr marL="0" marR="0" lvl="0" indent="0" algn="l" rtl="0">
              <a:lnSpc>
                <a:spcPct val="100000"/>
              </a:lnSpc>
              <a:spcBef>
                <a:spcPts val="0"/>
              </a:spcBef>
              <a:spcAft>
                <a:spcPts val="0"/>
              </a:spcAft>
              <a:buClr>
                <a:schemeClr val="dk1"/>
              </a:buClr>
              <a:buSzPts val="1200"/>
              <a:buFont typeface="Calibri"/>
              <a:buNone/>
            </a:pPr>
            <a:r>
              <a:rPr lang="en-US"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Northern Clearwater crayfish image by Chris Lukhaup</a:t>
            </a:r>
            <a:endParaRPr dirty="0"/>
          </a:p>
        </p:txBody>
      </p:sp>
      <p:sp>
        <p:nvSpPr>
          <p:cNvPr id="203" name="Google Shape;203;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b="0"/>
              <a:t>Ask the class to raise their hand if they know, </a:t>
            </a:r>
            <a:r>
              <a:rPr lang="en-US" sz="1200" b="0">
                <a:solidFill>
                  <a:srgbClr val="2B3086"/>
                </a:solidFill>
                <a:latin typeface="Calibri"/>
                <a:ea typeface="Calibri"/>
                <a:cs typeface="Calibri"/>
                <a:sym typeface="Calibri"/>
              </a:rPr>
              <a:t>“What is the energy source that supports life on Earth?” Wait for a number of hands to go up, and call on someone to say the </a:t>
            </a:r>
            <a:r>
              <a:rPr lang="en-US" sz="1200" b="1">
                <a:solidFill>
                  <a:srgbClr val="2B3086"/>
                </a:solidFill>
                <a:latin typeface="Calibri"/>
                <a:ea typeface="Calibri"/>
                <a:cs typeface="Calibri"/>
                <a:sym typeface="Calibri"/>
              </a:rPr>
              <a:t>Sun</a:t>
            </a:r>
            <a:r>
              <a:rPr lang="en-US" sz="1200" b="0">
                <a:solidFill>
                  <a:srgbClr val="2B3086"/>
                </a:solidFill>
                <a:latin typeface="Calibri"/>
                <a:ea typeface="Calibri"/>
                <a:cs typeface="Calibri"/>
                <a:sym typeface="Calibri"/>
              </a:rPr>
              <a:t>, then click to make it appear. Next ask </a:t>
            </a:r>
            <a:r>
              <a:rPr lang="en-US"/>
              <a:t>why the </a:t>
            </a:r>
            <a:r>
              <a:rPr lang="en-US" b="0"/>
              <a:t>Sun</a:t>
            </a:r>
            <a:r>
              <a:rPr lang="en-US"/>
              <a:t> is so important for life on Earth. Discuss how it provides the energy which plants (</a:t>
            </a:r>
            <a:r>
              <a:rPr lang="en-US" b="1"/>
              <a:t>producers</a:t>
            </a:r>
            <a:r>
              <a:rPr lang="en-US"/>
              <a:t>) use to make food, and that the plants can then be food for animals (</a:t>
            </a:r>
            <a:r>
              <a:rPr lang="en-US" b="1"/>
              <a:t>consumers</a:t>
            </a:r>
            <a:r>
              <a:rPr lang="en-US"/>
              <a:t>) like insect larvae.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Most freshwater fish are predators which can eat insect larvae and other animals. Birds like egrets can eat the fish, continuing the </a:t>
            </a:r>
            <a:r>
              <a:rPr lang="en-US" b="1"/>
              <a:t>food chain</a:t>
            </a:r>
            <a:r>
              <a:rPr lang="en-US"/>
              <a:t>. If a fish dies, scavengers like crayfish can eat them.</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Discuss how all the living and nonliving things are interconnected in an </a:t>
            </a:r>
            <a:r>
              <a:rPr lang="en-US" b="1"/>
              <a:t>ecosystem</a:t>
            </a:r>
            <a:r>
              <a:rPr lang="en-US"/>
              <a:t>—in this case a wetland ecosystem which is known for having a lot of </a:t>
            </a:r>
            <a:r>
              <a:rPr lang="en-US" b="1"/>
              <a:t>biodiversity</a:t>
            </a:r>
            <a:r>
              <a:rPr lang="en-US"/>
              <a:t> (different types of living things).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i="1">
                <a:solidFill>
                  <a:schemeClr val="dk1"/>
                </a:solidFill>
                <a:latin typeface="Calibri"/>
                <a:ea typeface="Calibri"/>
                <a:cs typeface="Calibri"/>
                <a:sym typeface="Calibri"/>
              </a:rPr>
              <a:t>Graphic by Eric Engh, Marin / Sonoma Vector Control District and Rick Reynolds, Engaging Every Student</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99" name="Google Shape;9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i="1">
                <a:solidFill>
                  <a:schemeClr val="dk1"/>
                </a:solidFill>
                <a:latin typeface="Calibri"/>
                <a:ea typeface="Calibri"/>
                <a:cs typeface="Calibri"/>
                <a:sym typeface="Calibri"/>
              </a:rPr>
              <a:t>Graphic by Eric Engh, Marin / Sonoma Vector Control District and Rick Reynolds, Engaging Every Student</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23" name="Google Shape;12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Explain that </a:t>
            </a:r>
            <a:r>
              <a:rPr lang="en-US" b="1"/>
              <a:t>organisms</a:t>
            </a:r>
            <a:r>
              <a:rPr lang="en-US"/>
              <a:t> (living things) in an ecosystem interact in a </a:t>
            </a:r>
            <a:r>
              <a:rPr lang="en-US" b="1"/>
              <a:t>food web</a:t>
            </a:r>
            <a:r>
              <a:rPr lang="en-US"/>
              <a:t>, because they both eat and are eaten by other organisms.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Discuss the diagram and the different levels of interactions that it illustrates.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i="1"/>
              <a:t>Diagram from Texas A&amp;M Univ.: http://texasaquaticscience.org</a:t>
            </a:r>
            <a:endParaRPr/>
          </a:p>
        </p:txBody>
      </p:sp>
      <p:sp>
        <p:nvSpPr>
          <p:cNvPr id="130" name="Google Shape;130;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i="1"/>
              <a:t>Image Sources (all licensed for noncommercial reuse):</a:t>
            </a:r>
            <a:endParaRPr/>
          </a:p>
          <a:p>
            <a:pPr marL="0" lvl="0" indent="0" algn="l" rtl="0">
              <a:lnSpc>
                <a:spcPct val="100000"/>
              </a:lnSpc>
              <a:spcBef>
                <a:spcPts val="0"/>
              </a:spcBef>
              <a:spcAft>
                <a:spcPts val="0"/>
              </a:spcAft>
              <a:buSzPts val="1400"/>
              <a:buNone/>
            </a:pPr>
            <a:r>
              <a:rPr lang="en-US" i="1"/>
              <a:t>Algae: https://commons.wikimedia.org/wiki/File:CSIRO_ScienceImage_4628_Bluegreen_algae_in_irrigation_drain.jpg</a:t>
            </a:r>
            <a:endParaRPr/>
          </a:p>
          <a:p>
            <a:pPr marL="0" marR="0" lvl="0" indent="0" algn="l" rtl="0">
              <a:lnSpc>
                <a:spcPct val="100000"/>
              </a:lnSpc>
              <a:spcBef>
                <a:spcPts val="0"/>
              </a:spcBef>
              <a:spcAft>
                <a:spcPts val="0"/>
              </a:spcAft>
              <a:buClr>
                <a:schemeClr val="dk1"/>
              </a:buClr>
              <a:buSzPts val="1200"/>
              <a:buFont typeface="Calibri"/>
              <a:buNone/>
            </a:pPr>
            <a:r>
              <a:rPr lang="en-US" sz="1200" i="1"/>
              <a:t>American waterweed: https://commons.wikimedia.org/wiki/File:ElodeaCanadensis.jpg</a:t>
            </a:r>
            <a:endParaRPr/>
          </a:p>
          <a:p>
            <a:pPr marL="0" marR="0" lvl="0" indent="0" algn="l" rtl="0">
              <a:lnSpc>
                <a:spcPct val="100000"/>
              </a:lnSpc>
              <a:spcBef>
                <a:spcPts val="0"/>
              </a:spcBef>
              <a:spcAft>
                <a:spcPts val="0"/>
              </a:spcAft>
              <a:buClr>
                <a:schemeClr val="dk1"/>
              </a:buClr>
              <a:buSzPts val="1200"/>
              <a:buFont typeface="Calibri"/>
              <a:buNone/>
            </a:pPr>
            <a:r>
              <a:rPr lang="en-US" i="1">
                <a:latin typeface="Calibri"/>
                <a:ea typeface="Calibri"/>
                <a:cs typeface="Calibri"/>
                <a:sym typeface="Calibri"/>
              </a:rPr>
              <a:t>Coontail: https://www.flickr.com/photos/29388462@N06/5060473519</a:t>
            </a:r>
            <a:endParaRPr/>
          </a:p>
          <a:p>
            <a:pPr marL="0" marR="0" lvl="0" indent="0" algn="l" rtl="0">
              <a:lnSpc>
                <a:spcPct val="100000"/>
              </a:lnSpc>
              <a:spcBef>
                <a:spcPts val="0"/>
              </a:spcBef>
              <a:spcAft>
                <a:spcPts val="0"/>
              </a:spcAft>
              <a:buClr>
                <a:schemeClr val="dk1"/>
              </a:buClr>
              <a:buSzPts val="1200"/>
              <a:buFont typeface="Calibri"/>
              <a:buNone/>
            </a:pPr>
            <a:r>
              <a:rPr lang="en-US" i="1">
                <a:latin typeface="Calibri"/>
                <a:ea typeface="Calibri"/>
                <a:cs typeface="Calibri"/>
                <a:sym typeface="Calibri"/>
              </a:rPr>
              <a:t>Duckweed: https://commons.wikimedia.org/wiki/File:Common_Duckweed_(Lemna_minor).jpg</a:t>
            </a:r>
            <a:endParaRPr/>
          </a:p>
          <a:p>
            <a:pPr marL="0" marR="0" lvl="0" indent="0" algn="l" rtl="0">
              <a:lnSpc>
                <a:spcPct val="100000"/>
              </a:lnSpc>
              <a:spcBef>
                <a:spcPts val="0"/>
              </a:spcBef>
              <a:spcAft>
                <a:spcPts val="0"/>
              </a:spcAft>
              <a:buClr>
                <a:schemeClr val="dk1"/>
              </a:buClr>
              <a:buSzPts val="1200"/>
              <a:buFont typeface="Calibri"/>
              <a:buNone/>
            </a:pPr>
            <a:r>
              <a:rPr lang="en-US" sz="1200" i="1"/>
              <a:t>Water shield: https://c1.staticflickr.com/7/6012/5951233714_a84aeceea0_b.jpg</a:t>
            </a:r>
            <a:endParaRPr/>
          </a:p>
          <a:p>
            <a:pPr marL="0" marR="0" lvl="0" indent="0" algn="l" rtl="0">
              <a:lnSpc>
                <a:spcPct val="100000"/>
              </a:lnSpc>
              <a:spcBef>
                <a:spcPts val="0"/>
              </a:spcBef>
              <a:spcAft>
                <a:spcPts val="0"/>
              </a:spcAft>
              <a:buClr>
                <a:schemeClr val="dk1"/>
              </a:buClr>
              <a:buSzPts val="1200"/>
              <a:buFont typeface="Calibri"/>
              <a:buNone/>
            </a:pPr>
            <a:r>
              <a:rPr lang="en-US" sz="1200" i="1">
                <a:latin typeface="Calibri"/>
                <a:ea typeface="Calibri"/>
                <a:cs typeface="Calibri"/>
                <a:sym typeface="Calibri"/>
              </a:rPr>
              <a:t>Yellow waterlily: https://www.flickr.com/photos/rusty_clark/6151512675</a:t>
            </a:r>
            <a:endParaRPr/>
          </a:p>
          <a:p>
            <a:pPr marL="0" marR="0" lvl="0" indent="0" algn="l" rtl="0">
              <a:lnSpc>
                <a:spcPct val="100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36" name="Google Shape;13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i="1">
                <a:latin typeface="Calibri"/>
                <a:ea typeface="Calibri"/>
                <a:cs typeface="Calibri"/>
                <a:sym typeface="Calibri"/>
              </a:rPr>
              <a:t>Cutthroat trout:</a:t>
            </a:r>
            <a:endParaRPr/>
          </a:p>
          <a:p>
            <a:pPr marL="0" lvl="0" indent="0" algn="l" rtl="0">
              <a:lnSpc>
                <a:spcPct val="100000"/>
              </a:lnSpc>
              <a:spcBef>
                <a:spcPts val="0"/>
              </a:spcBef>
              <a:spcAft>
                <a:spcPts val="0"/>
              </a:spcAft>
              <a:buSzPts val="1400"/>
              <a:buNone/>
            </a:pPr>
            <a:r>
              <a:rPr lang="en-US" i="1"/>
              <a:t>https://upload.wikimedia.org/wikipedia/en/a/aa/Lake_Crescent_Cutthroat_Trout.jpg</a:t>
            </a:r>
            <a:endParaRPr/>
          </a:p>
          <a:p>
            <a:pPr marL="0" lvl="0" indent="0" algn="l" rtl="0">
              <a:lnSpc>
                <a:spcPct val="100000"/>
              </a:lnSpc>
              <a:spcBef>
                <a:spcPts val="0"/>
              </a:spcBef>
              <a:spcAft>
                <a:spcPts val="0"/>
              </a:spcAft>
              <a:buSzPts val="1400"/>
              <a:buNone/>
            </a:pPr>
            <a:r>
              <a:rPr lang="en-US" i="1"/>
              <a:t>Raccoons: https://pixabay.com/en/raccoon-cute-bear-funny-mammal-2498595/</a:t>
            </a:r>
            <a:endParaRPr/>
          </a:p>
          <a:p>
            <a:pPr marL="0" lvl="0" indent="0" algn="l" rtl="0">
              <a:lnSpc>
                <a:spcPct val="100000"/>
              </a:lnSpc>
              <a:spcBef>
                <a:spcPts val="0"/>
              </a:spcBef>
              <a:spcAft>
                <a:spcPts val="0"/>
              </a:spcAft>
              <a:buSzPts val="1400"/>
              <a:buNone/>
            </a:pPr>
            <a:r>
              <a:rPr lang="en-US" i="1"/>
              <a:t>Bullfrog: https://pixabay.com/en/bull-frog-green-pond-lily-pad-frog-2526024/</a:t>
            </a:r>
            <a:endParaRPr/>
          </a:p>
          <a:p>
            <a:pPr marL="0" marR="0" lvl="0" indent="0" algn="l" rtl="0">
              <a:lnSpc>
                <a:spcPct val="100000"/>
              </a:lnSpc>
              <a:spcBef>
                <a:spcPts val="0"/>
              </a:spcBef>
              <a:spcAft>
                <a:spcPts val="0"/>
              </a:spcAft>
              <a:buClr>
                <a:schemeClr val="dk1"/>
              </a:buClr>
              <a:buSzPts val="1200"/>
              <a:buFont typeface="Calibri"/>
              <a:buNone/>
            </a:pPr>
            <a:r>
              <a:rPr lang="en-US" sz="1200" i="1">
                <a:latin typeface="Calibri"/>
                <a:ea typeface="Calibri"/>
                <a:cs typeface="Calibri"/>
                <a:sym typeface="Calibri"/>
              </a:rPr>
              <a:t>River otters: https://en.wikipedia.org/wiki/North_American_river_otter#/media/File:LutraCanadensis_fullres.jpg</a:t>
            </a:r>
            <a:endParaRPr/>
          </a:p>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Some of the many birds that eat crayfish.</a:t>
            </a:r>
            <a:endParaRPr/>
          </a:p>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i="1">
                <a:latin typeface="Calibri"/>
                <a:ea typeface="Calibri"/>
                <a:cs typeface="Calibri"/>
                <a:sym typeface="Calibri"/>
              </a:rPr>
              <a:t>Photo sources (all have rights to distribute):</a:t>
            </a:r>
            <a:endParaRPr/>
          </a:p>
          <a:p>
            <a:pPr marL="0" marR="0" lvl="0" indent="0" algn="l" rtl="0">
              <a:lnSpc>
                <a:spcPct val="100000"/>
              </a:lnSpc>
              <a:spcBef>
                <a:spcPts val="0"/>
              </a:spcBef>
              <a:spcAft>
                <a:spcPts val="0"/>
              </a:spcAft>
              <a:buClr>
                <a:schemeClr val="lt1"/>
              </a:buClr>
              <a:buSzPts val="1200"/>
              <a:buFont typeface="Calibri"/>
              <a:buNone/>
            </a:pPr>
            <a:r>
              <a:rPr lang="en-US" sz="1200" i="1">
                <a:solidFill>
                  <a:schemeClr val="lt1"/>
                </a:solidFill>
                <a:latin typeface="Calibri"/>
                <a:ea typeface="Calibri"/>
                <a:cs typeface="Calibri"/>
                <a:sym typeface="Calibri"/>
              </a:rPr>
              <a:t>Great Blue Heron: https://pixabay.com/en/great-blue-heron-nature-bird-744257/</a:t>
            </a:r>
            <a:endParaRPr sz="1200" b="0" i="1"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Calibri"/>
              <a:buNone/>
            </a:pPr>
            <a:r>
              <a:rPr lang="en-US" sz="1200" i="1">
                <a:solidFill>
                  <a:schemeClr val="lt1"/>
                </a:solidFill>
                <a:latin typeface="Calibri"/>
                <a:ea typeface="Calibri"/>
                <a:cs typeface="Calibri"/>
                <a:sym typeface="Calibri"/>
              </a:rPr>
              <a:t>Little Blue Heron (juvenile, before it takes on its adult blue plumage):</a:t>
            </a:r>
            <a:endParaRPr sz="1200" b="0" i="1"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i="1">
                <a:latin typeface="Calibri"/>
                <a:ea typeface="Calibri"/>
                <a:cs typeface="Calibri"/>
                <a:sym typeface="Calibri"/>
              </a:rPr>
              <a:t>https://upload.wikimedia.org/wikipedia/commons/0/0a/Little_Blue_Heron_%28_juvenile_%29_with_Crayfish_at_Lake_Woodruff_National_Wildlife_Refuge_-_Flickr_-_Andrea_Westmoreland.jpg</a:t>
            </a:r>
            <a:endParaRPr/>
          </a:p>
          <a:p>
            <a:pPr marL="0" marR="0" lvl="0" indent="0" algn="l" rtl="0">
              <a:lnSpc>
                <a:spcPct val="100000"/>
              </a:lnSpc>
              <a:spcBef>
                <a:spcPts val="0"/>
              </a:spcBef>
              <a:spcAft>
                <a:spcPts val="0"/>
              </a:spcAft>
              <a:buClr>
                <a:schemeClr val="dk1"/>
              </a:buClr>
              <a:buSzPts val="1200"/>
              <a:buFont typeface="Calibri"/>
              <a:buNone/>
            </a:pPr>
            <a:r>
              <a:rPr lang="en-US" i="1">
                <a:latin typeface="Calibri"/>
                <a:ea typeface="Calibri"/>
                <a:cs typeface="Calibri"/>
                <a:sym typeface="Calibri"/>
              </a:rPr>
              <a:t>Common Goldeneye, which removed the claws before swallowing the rest of the crayfish whole: https://commons.wikimedia.org/wiki/File:Common_Goldeneye_with_Northern_Crayfish_on_Seedskadee_NWR_(24484242145).jpg</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168" name="Google Shape;1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Crayfish are </a:t>
            </a:r>
            <a:r>
              <a:rPr lang="en-US" sz="1200" b="1">
                <a:solidFill>
                  <a:schemeClr val="dk1"/>
                </a:solidFill>
                <a:latin typeface="Calibri"/>
                <a:ea typeface="Calibri"/>
                <a:cs typeface="Calibri"/>
                <a:sym typeface="Calibri"/>
              </a:rPr>
              <a:t>omnivores</a:t>
            </a:r>
            <a:r>
              <a:rPr lang="en-US" sz="1200">
                <a:solidFill>
                  <a:schemeClr val="dk1"/>
                </a:solidFill>
                <a:latin typeface="Calibri"/>
                <a:ea typeface="Calibri"/>
                <a:cs typeface="Calibri"/>
                <a:sym typeface="Calibri"/>
              </a:rPr>
              <a:t> that eat both dead and living plants and animals on river and lake bottoms; their role in reducing decaying matter and filtering the water is especially important for improving water quality. Predators as well as </a:t>
            </a:r>
            <a:r>
              <a:rPr lang="en-US" sz="1200" b="1">
                <a:solidFill>
                  <a:schemeClr val="dk1"/>
                </a:solidFill>
                <a:latin typeface="Calibri"/>
                <a:ea typeface="Calibri"/>
                <a:cs typeface="Calibri"/>
                <a:sym typeface="Calibri"/>
              </a:rPr>
              <a:t>scavengers</a:t>
            </a:r>
            <a:r>
              <a:rPr lang="en-US" sz="1200">
                <a:solidFill>
                  <a:schemeClr val="dk1"/>
                </a:solidFill>
                <a:latin typeface="Calibri"/>
                <a:ea typeface="Calibri"/>
                <a:cs typeface="Calibri"/>
                <a:sym typeface="Calibri"/>
              </a:rPr>
              <a:t>, crayfish—especially </a:t>
            </a:r>
            <a:r>
              <a:rPr lang="en-US" sz="1200" b="1">
                <a:solidFill>
                  <a:schemeClr val="dk1"/>
                </a:solidFill>
                <a:latin typeface="Calibri"/>
                <a:ea typeface="Calibri"/>
                <a:cs typeface="Calibri"/>
                <a:sym typeface="Calibri"/>
              </a:rPr>
              <a:t>invasive</a:t>
            </a:r>
            <a:r>
              <a:rPr lang="en-US" sz="1200">
                <a:solidFill>
                  <a:schemeClr val="dk1"/>
                </a:solidFill>
                <a:latin typeface="Calibri"/>
                <a:ea typeface="Calibri"/>
                <a:cs typeface="Calibri"/>
                <a:sym typeface="Calibri"/>
              </a:rPr>
              <a:t>, non-native species, can sometimes negatively impact ecosystems in other ways, as well. We will explore the positive and negative roles of crayfish more fully in later lessons.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i="1"/>
              <a:t>Image Sources:</a:t>
            </a:r>
            <a:endParaRPr/>
          </a:p>
          <a:p>
            <a:pPr marL="0" lvl="0" indent="0" algn="l" rtl="0">
              <a:lnSpc>
                <a:spcPct val="100000"/>
              </a:lnSpc>
              <a:spcBef>
                <a:spcPts val="0"/>
              </a:spcBef>
              <a:spcAft>
                <a:spcPts val="0"/>
              </a:spcAft>
              <a:buSzPts val="1400"/>
              <a:buNone/>
            </a:pPr>
            <a:r>
              <a:rPr lang="en-US" i="1"/>
              <a:t>Signal crayfish image </a:t>
            </a:r>
            <a:r>
              <a:rPr lang="en-US" sz="1200" b="0" i="1">
                <a:solidFill>
                  <a:schemeClr val="dk1"/>
                </a:solidFill>
                <a:latin typeface="Calibri"/>
                <a:ea typeface="Calibri"/>
                <a:cs typeface="Calibri"/>
                <a:sym typeface="Calibri"/>
              </a:rPr>
              <a:t>by Jeff Benca; provided by his professor Dr. Eric Larson of the Univ. of Illinois</a:t>
            </a:r>
            <a:endParaRPr b="0" i="1"/>
          </a:p>
          <a:p>
            <a:pPr marL="0" lvl="0" indent="0" algn="l" rtl="0">
              <a:lnSpc>
                <a:spcPct val="100000"/>
              </a:lnSpc>
              <a:spcBef>
                <a:spcPts val="0"/>
              </a:spcBef>
              <a:spcAft>
                <a:spcPts val="0"/>
              </a:spcAft>
              <a:buSzPts val="1400"/>
              <a:buNone/>
            </a:pPr>
            <a:r>
              <a:rPr lang="en-US" i="1"/>
              <a:t>Dead fish: https://pixabay.com/en/dead-fish-carcass-polluted-pond-1417882 </a:t>
            </a:r>
            <a:endParaRPr i="1">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81" name="Google Shape;18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i="1"/>
              <a:t>Image Source:</a:t>
            </a:r>
            <a:endParaRPr/>
          </a:p>
          <a:p>
            <a:pPr marL="0" lvl="0" indent="0" algn="l" rtl="0">
              <a:lnSpc>
                <a:spcPct val="100000"/>
              </a:lnSpc>
              <a:spcBef>
                <a:spcPts val="0"/>
              </a:spcBef>
              <a:spcAft>
                <a:spcPts val="0"/>
              </a:spcAft>
              <a:buSzPts val="1400"/>
              <a:buNone/>
            </a:pPr>
            <a:r>
              <a:rPr lang="en-US" sz="1200" b="0" i="1">
                <a:solidFill>
                  <a:schemeClr val="dk1"/>
                </a:solidFill>
                <a:latin typeface="Calibri"/>
                <a:ea typeface="Calibri"/>
                <a:cs typeface="Calibri"/>
                <a:sym typeface="Calibri"/>
              </a:rPr>
              <a:t>Freshwater spring by Eric Larson, Ph.D. of the Univ. of Illinois</a:t>
            </a:r>
            <a:endParaRPr b="0" i="1"/>
          </a:p>
          <a:p>
            <a:pPr marL="0" lvl="0" indent="0" algn="l" rtl="0">
              <a:lnSpc>
                <a:spcPct val="100000"/>
              </a:lnSpc>
              <a:spcBef>
                <a:spcPts val="0"/>
              </a:spcBef>
              <a:spcAft>
                <a:spcPts val="0"/>
              </a:spcAft>
              <a:buSzPts val="1400"/>
              <a:buNone/>
            </a:pPr>
            <a:endParaRPr sz="1200"/>
          </a:p>
        </p:txBody>
      </p:sp>
      <p:sp>
        <p:nvSpPr>
          <p:cNvPr id="191" name="Google Shape;19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 name="Google Shape;2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Open Sans"/>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Open Sans"/>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Open Sans"/>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a:spLocks noGrp="1"/>
          </p:cNvSpPr>
          <p:nvPr>
            <p:ph type="pic" idx="2"/>
          </p:nvPr>
        </p:nvSpPr>
        <p:spPr>
          <a:xfrm>
            <a:off x="1792288" y="612775"/>
            <a:ext cx="5486400" cy="4114800"/>
          </a:xfrm>
          <a:prstGeom prst="rect">
            <a:avLst/>
          </a:prstGeom>
          <a:noFill/>
          <a:ln>
            <a:noFill/>
          </a:ln>
        </p:spPr>
      </p:sp>
      <p:sp>
        <p:nvSpPr>
          <p:cNvPr id="68" name="Google Shape;68;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12" name="Google Shape;1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9pPr>
          </a:lstStyle>
          <a:p>
            <a:endParaRPr/>
          </a:p>
        </p:txBody>
      </p:sp>
      <p:sp>
        <p:nvSpPr>
          <p:cNvPr id="13" name="Google Shape;1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9pPr>
          </a:lstStyle>
          <a:p>
            <a:endParaRPr/>
          </a:p>
        </p:txBody>
      </p:sp>
      <p:sp>
        <p:nvSpPr>
          <p:cNvPr id="14" name="Google Shape;1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gif"/><Relationship Id="rId13" Type="http://schemas.openxmlformats.org/officeDocument/2006/relationships/image" Target="../media/image13.gif"/><Relationship Id="rId3" Type="http://schemas.openxmlformats.org/officeDocument/2006/relationships/image" Target="../media/image1.gif"/><Relationship Id="rId7" Type="http://schemas.openxmlformats.org/officeDocument/2006/relationships/image" Target="../media/image10.gif"/><Relationship Id="rId12"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gif"/><Relationship Id="rId11" Type="http://schemas.openxmlformats.org/officeDocument/2006/relationships/image" Target="../media/image11.png"/><Relationship Id="rId5" Type="http://schemas.openxmlformats.org/officeDocument/2006/relationships/image" Target="../media/image8.gif"/><Relationship Id="rId10" Type="http://schemas.openxmlformats.org/officeDocument/2006/relationships/image" Target="../media/image4.gif"/><Relationship Id="rId4" Type="http://schemas.openxmlformats.org/officeDocument/2006/relationships/image" Target="../media/image7.gif"/><Relationship Id="rId9" Type="http://schemas.openxmlformats.org/officeDocument/2006/relationships/image" Target="../media/image3.gif"/><Relationship Id="rId14" Type="http://schemas.openxmlformats.org/officeDocument/2006/relationships/image" Target="../media/image14.gif"/></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Ecosystem background"/>
          <p:cNvPicPr preferRelativeResize="0"/>
          <p:nvPr/>
        </p:nvPicPr>
        <p:blipFill rotWithShape="1">
          <a:blip r:embed="rId3">
            <a:alphaModFix/>
          </a:blip>
          <a:srcRect r="51923"/>
          <a:stretch/>
        </p:blipFill>
        <p:spPr>
          <a:xfrm>
            <a:off x="-22654" y="0"/>
            <a:ext cx="9242854" cy="6858000"/>
          </a:xfrm>
          <a:prstGeom prst="rect">
            <a:avLst/>
          </a:prstGeom>
          <a:noFill/>
          <a:ln>
            <a:noFill/>
          </a:ln>
        </p:spPr>
      </p:pic>
      <p:sp>
        <p:nvSpPr>
          <p:cNvPr id="90" name="Google Shape;90;p1"/>
          <p:cNvSpPr txBox="1"/>
          <p:nvPr/>
        </p:nvSpPr>
        <p:spPr>
          <a:xfrm>
            <a:off x="0" y="754326"/>
            <a:ext cx="914400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365050"/>
                </a:solidFill>
                <a:latin typeface="Calibri"/>
                <a:ea typeface="Calibri"/>
                <a:cs typeface="Calibri"/>
                <a:sym typeface="Calibri"/>
              </a:rPr>
              <a:t>Crayfish</a:t>
            </a:r>
            <a:r>
              <a:rPr lang="en-US" sz="4400" b="1" i="0" u="none" strike="noStrike" cap="none">
                <a:solidFill>
                  <a:srgbClr val="365050"/>
                </a:solidFill>
                <a:latin typeface="Calibri"/>
                <a:ea typeface="Calibri"/>
                <a:cs typeface="Calibri"/>
                <a:sym typeface="Calibri"/>
              </a:rPr>
              <a:t> + Freshwater Ecosystems</a:t>
            </a:r>
            <a:endParaRPr sz="1400" b="0" i="0" u="none" strike="noStrike" cap="none">
              <a:solidFill>
                <a:srgbClr val="000000"/>
              </a:solidFill>
              <a:latin typeface="Arial"/>
              <a:ea typeface="Arial"/>
              <a:cs typeface="Arial"/>
              <a:sym typeface="Arial"/>
            </a:endParaRPr>
          </a:p>
        </p:txBody>
      </p:sp>
      <p:pic>
        <p:nvPicPr>
          <p:cNvPr id="91" name="Google Shape;91;p1" descr="algae"/>
          <p:cNvPicPr preferRelativeResize="0"/>
          <p:nvPr/>
        </p:nvPicPr>
        <p:blipFill rotWithShape="1">
          <a:blip r:embed="rId4">
            <a:alphaModFix/>
          </a:blip>
          <a:srcRect/>
          <a:stretch/>
        </p:blipFill>
        <p:spPr>
          <a:xfrm>
            <a:off x="2438400" y="4267200"/>
            <a:ext cx="1797557" cy="794936"/>
          </a:xfrm>
          <a:prstGeom prst="rect">
            <a:avLst/>
          </a:prstGeom>
          <a:noFill/>
          <a:ln>
            <a:noFill/>
          </a:ln>
        </p:spPr>
      </p:pic>
      <p:pic>
        <p:nvPicPr>
          <p:cNvPr id="92" name="Google Shape;92;p1" descr="roots"/>
          <p:cNvPicPr preferRelativeResize="0"/>
          <p:nvPr/>
        </p:nvPicPr>
        <p:blipFill rotWithShape="1">
          <a:blip r:embed="rId5">
            <a:alphaModFix/>
          </a:blip>
          <a:srcRect/>
          <a:stretch/>
        </p:blipFill>
        <p:spPr>
          <a:xfrm>
            <a:off x="-76200" y="4191000"/>
            <a:ext cx="923544" cy="976122"/>
          </a:xfrm>
          <a:prstGeom prst="rect">
            <a:avLst/>
          </a:prstGeom>
          <a:noFill/>
          <a:ln>
            <a:noFill/>
          </a:ln>
        </p:spPr>
      </p:pic>
      <p:pic>
        <p:nvPicPr>
          <p:cNvPr id="93" name="Google Shape;93;p1" descr="plant"/>
          <p:cNvPicPr preferRelativeResize="0"/>
          <p:nvPr/>
        </p:nvPicPr>
        <p:blipFill rotWithShape="1">
          <a:blip r:embed="rId6">
            <a:alphaModFix/>
          </a:blip>
          <a:srcRect/>
          <a:stretch/>
        </p:blipFill>
        <p:spPr>
          <a:xfrm>
            <a:off x="-76200" y="2714638"/>
            <a:ext cx="1143000" cy="1587613"/>
          </a:xfrm>
          <a:prstGeom prst="rect">
            <a:avLst/>
          </a:prstGeom>
          <a:noFill/>
          <a:ln>
            <a:noFill/>
          </a:ln>
        </p:spPr>
      </p:pic>
      <p:pic>
        <p:nvPicPr>
          <p:cNvPr id="94" name="Google Shape;94;p1" descr="crayfish"/>
          <p:cNvPicPr preferRelativeResize="0"/>
          <p:nvPr/>
        </p:nvPicPr>
        <p:blipFill rotWithShape="1">
          <a:blip r:embed="rId7">
            <a:alphaModFix/>
          </a:blip>
          <a:srcRect/>
          <a:stretch/>
        </p:blipFill>
        <p:spPr>
          <a:xfrm>
            <a:off x="699441" y="4748089"/>
            <a:ext cx="3039005" cy="1995537"/>
          </a:xfrm>
          <a:prstGeom prst="rect">
            <a:avLst/>
          </a:prstGeom>
          <a:noFill/>
          <a:ln>
            <a:noFill/>
          </a:ln>
        </p:spPr>
      </p:pic>
      <p:pic>
        <p:nvPicPr>
          <p:cNvPr id="95" name="Google Shape;95;p1" descr="invasive crayfish collaborative logo"/>
          <p:cNvPicPr preferRelativeResize="0"/>
          <p:nvPr/>
        </p:nvPicPr>
        <p:blipFill rotWithShape="1">
          <a:blip r:embed="rId8">
            <a:alphaModFix/>
          </a:blip>
          <a:srcRect/>
          <a:stretch/>
        </p:blipFill>
        <p:spPr>
          <a:xfrm>
            <a:off x="1828800" y="1950550"/>
            <a:ext cx="5083544" cy="1041572"/>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0"/>
          <p:cNvSpPr txBox="1">
            <a:spLocks noGrp="1"/>
          </p:cNvSpPr>
          <p:nvPr>
            <p:ph type="title"/>
          </p:nvPr>
        </p:nvSpPr>
        <p:spPr>
          <a:xfrm>
            <a:off x="405066" y="-76200"/>
            <a:ext cx="82296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365050"/>
              </a:buClr>
              <a:buSzPts val="3200"/>
              <a:buFont typeface="Calibri"/>
              <a:buNone/>
            </a:pPr>
            <a:r>
              <a:rPr lang="en-US" sz="3200" b="1">
                <a:solidFill>
                  <a:srgbClr val="365050"/>
                </a:solidFill>
                <a:latin typeface="Calibri"/>
                <a:ea typeface="Calibri"/>
                <a:cs typeface="Calibri"/>
                <a:sym typeface="Calibri"/>
              </a:rPr>
              <a:t>Northern Clearwater Crayfish</a:t>
            </a:r>
            <a:endParaRPr/>
          </a:p>
        </p:txBody>
      </p:sp>
      <p:pic>
        <p:nvPicPr>
          <p:cNvPr id="206" name="Google Shape;206;p10" descr="A lobster in the water&#10;&#10;Description automatically generated"/>
          <p:cNvPicPr preferRelativeResize="0"/>
          <p:nvPr/>
        </p:nvPicPr>
        <p:blipFill rotWithShape="1">
          <a:blip r:embed="rId3">
            <a:alphaModFix/>
          </a:blip>
          <a:srcRect/>
          <a:stretch/>
        </p:blipFill>
        <p:spPr>
          <a:xfrm>
            <a:off x="1143000" y="1524000"/>
            <a:ext cx="6858000" cy="4572000"/>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descr="Ecosystem background.gif"/>
          <p:cNvPicPr preferRelativeResize="0"/>
          <p:nvPr/>
        </p:nvPicPr>
        <p:blipFill rotWithShape="1">
          <a:blip r:embed="rId3">
            <a:alphaModFix/>
          </a:blip>
          <a:srcRect r="33512"/>
          <a:stretch/>
        </p:blipFill>
        <p:spPr>
          <a:xfrm>
            <a:off x="0" y="0"/>
            <a:ext cx="9372600" cy="6858000"/>
          </a:xfrm>
          <a:prstGeom prst="rect">
            <a:avLst/>
          </a:prstGeom>
          <a:noFill/>
          <a:ln>
            <a:noFill/>
          </a:ln>
        </p:spPr>
      </p:pic>
      <p:pic>
        <p:nvPicPr>
          <p:cNvPr id="102" name="Google Shape;102;p2" descr="Fish.gif"/>
          <p:cNvPicPr preferRelativeResize="0"/>
          <p:nvPr/>
        </p:nvPicPr>
        <p:blipFill rotWithShape="1">
          <a:blip r:embed="rId4">
            <a:alphaModFix/>
          </a:blip>
          <a:srcRect/>
          <a:stretch/>
        </p:blipFill>
        <p:spPr>
          <a:xfrm>
            <a:off x="4648200" y="4652922"/>
            <a:ext cx="1676400" cy="532978"/>
          </a:xfrm>
          <a:prstGeom prst="rect">
            <a:avLst/>
          </a:prstGeom>
          <a:noFill/>
          <a:ln>
            <a:noFill/>
          </a:ln>
        </p:spPr>
      </p:pic>
      <p:pic>
        <p:nvPicPr>
          <p:cNvPr id="103" name="Google Shape;103;p2" descr="sun.gif"/>
          <p:cNvPicPr preferRelativeResize="0"/>
          <p:nvPr/>
        </p:nvPicPr>
        <p:blipFill rotWithShape="1">
          <a:blip r:embed="rId5">
            <a:alphaModFix/>
          </a:blip>
          <a:srcRect/>
          <a:stretch/>
        </p:blipFill>
        <p:spPr>
          <a:xfrm>
            <a:off x="-381000" y="0"/>
            <a:ext cx="2667000" cy="1802296"/>
          </a:xfrm>
          <a:prstGeom prst="rect">
            <a:avLst/>
          </a:prstGeom>
          <a:noFill/>
          <a:ln>
            <a:noFill/>
          </a:ln>
        </p:spPr>
      </p:pic>
      <p:pic>
        <p:nvPicPr>
          <p:cNvPr id="104" name="Google Shape;104;p2" descr="egret.gif"/>
          <p:cNvPicPr preferRelativeResize="0"/>
          <p:nvPr/>
        </p:nvPicPr>
        <p:blipFill rotWithShape="1">
          <a:blip r:embed="rId6">
            <a:alphaModFix/>
          </a:blip>
          <a:srcRect/>
          <a:stretch/>
        </p:blipFill>
        <p:spPr>
          <a:xfrm>
            <a:off x="6352648" y="1134990"/>
            <a:ext cx="5706373" cy="4800599"/>
          </a:xfrm>
          <a:prstGeom prst="rect">
            <a:avLst/>
          </a:prstGeom>
          <a:noFill/>
          <a:ln>
            <a:noFill/>
          </a:ln>
        </p:spPr>
      </p:pic>
      <p:pic>
        <p:nvPicPr>
          <p:cNvPr id="105" name="Google Shape;105;p2" descr="lots of energy.gif"/>
          <p:cNvPicPr preferRelativeResize="0"/>
          <p:nvPr/>
        </p:nvPicPr>
        <p:blipFill rotWithShape="1">
          <a:blip r:embed="rId7">
            <a:alphaModFix/>
          </a:blip>
          <a:srcRect/>
          <a:stretch/>
        </p:blipFill>
        <p:spPr>
          <a:xfrm rot="208517">
            <a:off x="364440" y="340611"/>
            <a:ext cx="3124200" cy="2972567"/>
          </a:xfrm>
          <a:prstGeom prst="rect">
            <a:avLst/>
          </a:prstGeom>
          <a:noFill/>
          <a:ln>
            <a:noFill/>
          </a:ln>
        </p:spPr>
      </p:pic>
      <p:pic>
        <p:nvPicPr>
          <p:cNvPr id="106" name="Google Shape;106;p2" descr="algae.gif"/>
          <p:cNvPicPr preferRelativeResize="0"/>
          <p:nvPr/>
        </p:nvPicPr>
        <p:blipFill rotWithShape="1">
          <a:blip r:embed="rId8">
            <a:alphaModFix/>
          </a:blip>
          <a:srcRect/>
          <a:stretch/>
        </p:blipFill>
        <p:spPr>
          <a:xfrm>
            <a:off x="1828800" y="4343400"/>
            <a:ext cx="1797557" cy="794936"/>
          </a:xfrm>
          <a:prstGeom prst="rect">
            <a:avLst/>
          </a:prstGeom>
          <a:noFill/>
          <a:ln>
            <a:noFill/>
          </a:ln>
        </p:spPr>
      </p:pic>
      <p:pic>
        <p:nvPicPr>
          <p:cNvPr id="107" name="Google Shape;107;p2" descr="roots.gif"/>
          <p:cNvPicPr preferRelativeResize="0"/>
          <p:nvPr/>
        </p:nvPicPr>
        <p:blipFill rotWithShape="1">
          <a:blip r:embed="rId9">
            <a:alphaModFix/>
          </a:blip>
          <a:srcRect/>
          <a:stretch/>
        </p:blipFill>
        <p:spPr>
          <a:xfrm>
            <a:off x="-76200" y="4191000"/>
            <a:ext cx="923544" cy="976122"/>
          </a:xfrm>
          <a:prstGeom prst="rect">
            <a:avLst/>
          </a:prstGeom>
          <a:noFill/>
          <a:ln>
            <a:noFill/>
          </a:ln>
        </p:spPr>
      </p:pic>
      <p:pic>
        <p:nvPicPr>
          <p:cNvPr id="108" name="Google Shape;108;p2" descr="plant.gif"/>
          <p:cNvPicPr preferRelativeResize="0"/>
          <p:nvPr/>
        </p:nvPicPr>
        <p:blipFill rotWithShape="1">
          <a:blip r:embed="rId10">
            <a:alphaModFix/>
          </a:blip>
          <a:srcRect/>
          <a:stretch/>
        </p:blipFill>
        <p:spPr>
          <a:xfrm>
            <a:off x="0" y="2714638"/>
            <a:ext cx="1143000" cy="1587613"/>
          </a:xfrm>
          <a:prstGeom prst="rect">
            <a:avLst/>
          </a:prstGeom>
          <a:noFill/>
          <a:ln>
            <a:noFill/>
          </a:ln>
        </p:spPr>
      </p:pic>
      <p:pic>
        <p:nvPicPr>
          <p:cNvPr id="109" name="Google Shape;109;p2"/>
          <p:cNvPicPr preferRelativeResize="0"/>
          <p:nvPr/>
        </p:nvPicPr>
        <p:blipFill rotWithShape="1">
          <a:blip r:embed="rId11">
            <a:alphaModFix/>
          </a:blip>
          <a:srcRect/>
          <a:stretch/>
        </p:blipFill>
        <p:spPr>
          <a:xfrm>
            <a:off x="2219678" y="5715000"/>
            <a:ext cx="1742722" cy="1212934"/>
          </a:xfrm>
          <a:prstGeom prst="rect">
            <a:avLst/>
          </a:prstGeom>
          <a:noFill/>
          <a:ln>
            <a:noFill/>
          </a:ln>
        </p:spPr>
      </p:pic>
      <p:pic>
        <p:nvPicPr>
          <p:cNvPr id="110" name="Google Shape;110;p2" descr="larvae.gif"/>
          <p:cNvPicPr preferRelativeResize="0"/>
          <p:nvPr/>
        </p:nvPicPr>
        <p:blipFill rotWithShape="1">
          <a:blip r:embed="rId12">
            <a:alphaModFix/>
          </a:blip>
          <a:srcRect/>
          <a:stretch/>
        </p:blipFill>
        <p:spPr>
          <a:xfrm>
            <a:off x="2514600" y="4419600"/>
            <a:ext cx="1593232" cy="1408772"/>
          </a:xfrm>
          <a:prstGeom prst="rect">
            <a:avLst/>
          </a:prstGeom>
          <a:noFill/>
          <a:ln>
            <a:noFill/>
          </a:ln>
        </p:spPr>
      </p:pic>
      <p:pic>
        <p:nvPicPr>
          <p:cNvPr id="111" name="Google Shape;111;p2" descr="some energy.gif"/>
          <p:cNvPicPr preferRelativeResize="0"/>
          <p:nvPr/>
        </p:nvPicPr>
        <p:blipFill rotWithShape="1">
          <a:blip r:embed="rId13">
            <a:alphaModFix/>
          </a:blip>
          <a:srcRect/>
          <a:stretch/>
        </p:blipFill>
        <p:spPr>
          <a:xfrm>
            <a:off x="2380966" y="4408197"/>
            <a:ext cx="1450069" cy="1198626"/>
          </a:xfrm>
          <a:prstGeom prst="rect">
            <a:avLst/>
          </a:prstGeom>
          <a:noFill/>
          <a:ln>
            <a:noFill/>
          </a:ln>
        </p:spPr>
      </p:pic>
      <p:pic>
        <p:nvPicPr>
          <p:cNvPr id="112" name="Google Shape;112;p2" descr="H:\Desktop\Mosquito Ecology Art\energy.gif"/>
          <p:cNvPicPr preferRelativeResize="0"/>
          <p:nvPr/>
        </p:nvPicPr>
        <p:blipFill rotWithShape="1">
          <a:blip r:embed="rId14">
            <a:alphaModFix/>
          </a:blip>
          <a:srcRect/>
          <a:stretch/>
        </p:blipFill>
        <p:spPr>
          <a:xfrm rot="8661897">
            <a:off x="4066522" y="5262200"/>
            <a:ext cx="354330" cy="416052"/>
          </a:xfrm>
          <a:prstGeom prst="rect">
            <a:avLst/>
          </a:prstGeom>
          <a:noFill/>
          <a:ln>
            <a:noFill/>
          </a:ln>
        </p:spPr>
      </p:pic>
      <p:pic>
        <p:nvPicPr>
          <p:cNvPr id="113" name="Google Shape;113;p2" descr="H:\Desktop\Mosquito Ecology Art\energy.gif"/>
          <p:cNvPicPr preferRelativeResize="0"/>
          <p:nvPr/>
        </p:nvPicPr>
        <p:blipFill rotWithShape="1">
          <a:blip r:embed="rId14">
            <a:alphaModFix/>
          </a:blip>
          <a:srcRect/>
          <a:stretch/>
        </p:blipFill>
        <p:spPr>
          <a:xfrm rot="9410600">
            <a:off x="3801332" y="5626545"/>
            <a:ext cx="354330" cy="416052"/>
          </a:xfrm>
          <a:prstGeom prst="rect">
            <a:avLst/>
          </a:prstGeom>
          <a:noFill/>
          <a:ln>
            <a:noFill/>
          </a:ln>
        </p:spPr>
      </p:pic>
      <p:sp>
        <p:nvSpPr>
          <p:cNvPr id="114" name="Google Shape;114;p2"/>
          <p:cNvSpPr txBox="1"/>
          <p:nvPr/>
        </p:nvSpPr>
        <p:spPr>
          <a:xfrm>
            <a:off x="431211" y="615205"/>
            <a:ext cx="9144000"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365050"/>
                </a:solidFill>
                <a:latin typeface="Calibri"/>
                <a:ea typeface="Calibri"/>
                <a:cs typeface="Calibri"/>
                <a:sym typeface="Calibri"/>
              </a:rPr>
              <a:t>What energy source</a:t>
            </a:r>
            <a:br>
              <a:rPr lang="en-US" sz="3200" b="1" i="0" u="none" strike="noStrike" cap="none">
                <a:solidFill>
                  <a:srgbClr val="365050"/>
                </a:solidFill>
                <a:latin typeface="Calibri"/>
                <a:ea typeface="Calibri"/>
                <a:cs typeface="Calibri"/>
                <a:sym typeface="Calibri"/>
              </a:rPr>
            </a:br>
            <a:r>
              <a:rPr lang="en-US" sz="3200" b="1" i="0" u="none" strike="noStrike" cap="none">
                <a:solidFill>
                  <a:srgbClr val="365050"/>
                </a:solidFill>
                <a:latin typeface="Calibri"/>
                <a:ea typeface="Calibri"/>
                <a:cs typeface="Calibri"/>
                <a:sym typeface="Calibri"/>
              </a:rPr>
              <a:t>supports life?</a:t>
            </a:r>
            <a:endParaRPr sz="1400" b="0" i="0" u="none" strike="noStrike" cap="none">
              <a:solidFill>
                <a:srgbClr val="000000"/>
              </a:solidFill>
              <a:latin typeface="Arial"/>
              <a:ea typeface="Arial"/>
              <a:cs typeface="Arial"/>
              <a:sym typeface="Arial"/>
            </a:endParaRPr>
          </a:p>
        </p:txBody>
      </p:sp>
      <p:pic>
        <p:nvPicPr>
          <p:cNvPr id="115" name="Google Shape;115;p2" descr="H:\Desktop\Mosquito Ecology Art\energy.gif"/>
          <p:cNvPicPr preferRelativeResize="0"/>
          <p:nvPr/>
        </p:nvPicPr>
        <p:blipFill rotWithShape="1">
          <a:blip r:embed="rId14">
            <a:alphaModFix/>
          </a:blip>
          <a:srcRect/>
          <a:stretch/>
        </p:blipFill>
        <p:spPr>
          <a:xfrm rot="8661897">
            <a:off x="3950207" y="4725962"/>
            <a:ext cx="428739" cy="503423"/>
          </a:xfrm>
          <a:prstGeom prst="rect">
            <a:avLst/>
          </a:prstGeom>
          <a:noFill/>
          <a:ln>
            <a:noFill/>
          </a:ln>
        </p:spPr>
      </p:pic>
      <p:pic>
        <p:nvPicPr>
          <p:cNvPr id="116" name="Google Shape;116;p2" descr="Fish.gif"/>
          <p:cNvPicPr preferRelativeResize="0"/>
          <p:nvPr/>
        </p:nvPicPr>
        <p:blipFill rotWithShape="1">
          <a:blip r:embed="rId4">
            <a:alphaModFix/>
          </a:blip>
          <a:srcRect/>
          <a:stretch/>
        </p:blipFill>
        <p:spPr>
          <a:xfrm rot="-10053593">
            <a:off x="3997456" y="5513493"/>
            <a:ext cx="1447800" cy="460298"/>
          </a:xfrm>
          <a:prstGeom prst="rect">
            <a:avLst/>
          </a:prstGeom>
          <a:noFill/>
          <a:ln>
            <a:noFill/>
          </a:ln>
        </p:spPr>
      </p:pic>
      <p:pic>
        <p:nvPicPr>
          <p:cNvPr id="117" name="Google Shape;117;p2" descr="Fish.gif"/>
          <p:cNvPicPr preferRelativeResize="0"/>
          <p:nvPr/>
        </p:nvPicPr>
        <p:blipFill rotWithShape="1">
          <a:blip r:embed="rId4">
            <a:alphaModFix/>
          </a:blip>
          <a:srcRect/>
          <a:stretch/>
        </p:blipFill>
        <p:spPr>
          <a:xfrm>
            <a:off x="4323788" y="5263701"/>
            <a:ext cx="1383577" cy="439881"/>
          </a:xfrm>
          <a:prstGeom prst="rect">
            <a:avLst/>
          </a:prstGeom>
          <a:noFill/>
          <a:ln>
            <a:noFill/>
          </a:ln>
        </p:spPr>
      </p:pic>
      <p:sp>
        <p:nvSpPr>
          <p:cNvPr id="118" name="Google Shape;118;p2"/>
          <p:cNvSpPr txBox="1"/>
          <p:nvPr/>
        </p:nvSpPr>
        <p:spPr>
          <a:xfrm>
            <a:off x="1143000" y="3657600"/>
            <a:ext cx="188667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0A200"/>
                </a:solidFill>
                <a:latin typeface="Calibri"/>
                <a:ea typeface="Calibri"/>
                <a:cs typeface="Calibri"/>
                <a:sym typeface="Calibri"/>
              </a:rPr>
              <a:t>Producers</a:t>
            </a:r>
            <a:endParaRPr sz="1400" b="0" i="0" u="none" strike="noStrike" cap="none">
              <a:solidFill>
                <a:srgbClr val="000000"/>
              </a:solidFill>
              <a:latin typeface="Arial"/>
              <a:ea typeface="Arial"/>
              <a:cs typeface="Arial"/>
              <a:sym typeface="Arial"/>
            </a:endParaRPr>
          </a:p>
        </p:txBody>
      </p:sp>
      <p:sp>
        <p:nvSpPr>
          <p:cNvPr id="119" name="Google Shape;119;p2"/>
          <p:cNvSpPr txBox="1"/>
          <p:nvPr/>
        </p:nvSpPr>
        <p:spPr>
          <a:xfrm>
            <a:off x="4194636" y="4206472"/>
            <a:ext cx="207120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663300"/>
                </a:solidFill>
                <a:latin typeface="Calibri"/>
                <a:ea typeface="Calibri"/>
                <a:cs typeface="Calibri"/>
                <a:sym typeface="Calibri"/>
              </a:rPr>
              <a:t>Consumers</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p:tgtEl>
                                          <p:spTgt spid="103"/>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fade">
                                      <p:cBhvr>
                                        <p:cTn id="11" dur="3000"/>
                                        <p:tgtEl>
                                          <p:spTgt spid="10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8"/>
                                        </p:tgtEl>
                                        <p:attrNameLst>
                                          <p:attrName>style.visibility</p:attrName>
                                        </p:attrNameLst>
                                      </p:cBhvr>
                                      <p:to>
                                        <p:strVal val="visible"/>
                                      </p:to>
                                    </p:set>
                                    <p:animEffect transition="in" filter="fade">
                                      <p:cBhvr>
                                        <p:cTn id="16" dur="1000"/>
                                        <p:tgtEl>
                                          <p:spTgt spid="108"/>
                                        </p:tgtEl>
                                      </p:cBhvr>
                                    </p:animEffect>
                                  </p:childTnLst>
                                </p:cTn>
                              </p:par>
                              <p:par>
                                <p:cTn id="17" presetID="10" presetClass="entr" presetSubtype="0" fill="hold" nodeType="withEffect">
                                  <p:stCondLst>
                                    <p:cond delay="0"/>
                                  </p:stCondLst>
                                  <p:childTnLst>
                                    <p:set>
                                      <p:cBhvr>
                                        <p:cTn id="18" dur="1" fill="hold">
                                          <p:stCondLst>
                                            <p:cond delay="0"/>
                                          </p:stCondLst>
                                        </p:cTn>
                                        <p:tgtEl>
                                          <p:spTgt spid="118"/>
                                        </p:tgtEl>
                                        <p:attrNameLst>
                                          <p:attrName>style.visibility</p:attrName>
                                        </p:attrNameLst>
                                      </p:cBhvr>
                                      <p:to>
                                        <p:strVal val="visible"/>
                                      </p:to>
                                    </p:set>
                                    <p:animEffect transition="in" filter="fade">
                                      <p:cBhvr>
                                        <p:cTn id="19" dur="2000"/>
                                        <p:tgtEl>
                                          <p:spTgt spid="118"/>
                                        </p:tgtEl>
                                      </p:cBhvr>
                                    </p:animEffect>
                                  </p:childTnLst>
                                </p:cTn>
                              </p:par>
                              <p:par>
                                <p:cTn id="20" presetID="10" presetClass="entr" presetSubtype="0" fill="hold" nodeType="with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fade">
                                      <p:cBhvr>
                                        <p:cTn id="22" dur="1000"/>
                                        <p:tgtEl>
                                          <p:spTgt spid="107"/>
                                        </p:tgtEl>
                                      </p:cBhvr>
                                    </p:animEffect>
                                  </p:childTnLst>
                                </p:cTn>
                              </p:par>
                              <p:par>
                                <p:cTn id="23" presetID="10" presetClass="entr" presetSubtype="0" fill="hold" nodeType="with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1"/>
                                        </p:tgtEl>
                                        <p:attrNameLst>
                                          <p:attrName>style.visibility</p:attrName>
                                        </p:attrNameLst>
                                      </p:cBhvr>
                                      <p:to>
                                        <p:strVal val="visible"/>
                                      </p:to>
                                    </p:set>
                                    <p:animEffect transition="in" filter="fade">
                                      <p:cBhvr>
                                        <p:cTn id="30" dur="2000"/>
                                        <p:tgtEl>
                                          <p:spTgt spid="111"/>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19"/>
                                        </p:tgtEl>
                                        <p:attrNameLst>
                                          <p:attrName>style.visibility</p:attrName>
                                        </p:attrNameLst>
                                      </p:cBhvr>
                                      <p:to>
                                        <p:strVal val="visible"/>
                                      </p:to>
                                    </p:set>
                                    <p:animEffect transition="in" filter="fade">
                                      <p:cBhvr>
                                        <p:cTn id="34" dur="2000"/>
                                        <p:tgtEl>
                                          <p:spTgt spid="119"/>
                                        </p:tgtEl>
                                      </p:cBhvr>
                                    </p:animEffect>
                                  </p:childTnLst>
                                </p:cTn>
                              </p:par>
                              <p:par>
                                <p:cTn id="35" presetID="23" presetClass="entr" presetSubtype="16" fill="hold" nodeType="withEffect">
                                  <p:stCondLst>
                                    <p:cond delay="0"/>
                                  </p:stCondLst>
                                  <p:childTnLst>
                                    <p:set>
                                      <p:cBhvr>
                                        <p:cTn id="36" dur="1" fill="hold">
                                          <p:stCondLst>
                                            <p:cond delay="0"/>
                                          </p:stCondLst>
                                        </p:cTn>
                                        <p:tgtEl>
                                          <p:spTgt spid="110"/>
                                        </p:tgtEl>
                                        <p:attrNameLst>
                                          <p:attrName>style.visibility</p:attrName>
                                        </p:attrNameLst>
                                      </p:cBhvr>
                                      <p:to>
                                        <p:strVal val="visible"/>
                                      </p:to>
                                    </p:set>
                                    <p:anim calcmode="lin" valueType="num">
                                      <p:cBhvr additive="base">
                                        <p:cTn id="37" dur="2000"/>
                                        <p:tgtEl>
                                          <p:spTgt spid="110"/>
                                        </p:tgtEl>
                                        <p:attrNameLst>
                                          <p:attrName>ppt_w</p:attrName>
                                        </p:attrNameLst>
                                      </p:cBhvr>
                                      <p:tavLst>
                                        <p:tav tm="0">
                                          <p:val>
                                            <p:strVal val="0"/>
                                          </p:val>
                                        </p:tav>
                                        <p:tav tm="100000">
                                          <p:val>
                                            <p:strVal val="#ppt_w"/>
                                          </p:val>
                                        </p:tav>
                                      </p:tavLst>
                                    </p:anim>
                                    <p:anim calcmode="lin" valueType="num">
                                      <p:cBhvr additive="base">
                                        <p:cTn id="38" dur="2000"/>
                                        <p:tgtEl>
                                          <p:spTgt spid="110"/>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3"/>
                                        </p:tgtEl>
                                        <p:attrNameLst>
                                          <p:attrName>style.visibility</p:attrName>
                                        </p:attrNameLst>
                                      </p:cBhvr>
                                      <p:to>
                                        <p:strVal val="visible"/>
                                      </p:to>
                                    </p:set>
                                    <p:animEffect transition="in" filter="fade">
                                      <p:cBhvr>
                                        <p:cTn id="43" dur="3000"/>
                                        <p:tgtEl>
                                          <p:spTgt spid="113"/>
                                        </p:tgtEl>
                                      </p:cBhvr>
                                    </p:animEffect>
                                  </p:childTnLst>
                                </p:cTn>
                              </p:par>
                              <p:par>
                                <p:cTn id="44" presetID="10" presetClass="entr" presetSubtype="0" fill="hold" nodeType="withEffect">
                                  <p:stCondLst>
                                    <p:cond delay="0"/>
                                  </p:stCondLst>
                                  <p:childTnLst>
                                    <p:set>
                                      <p:cBhvr>
                                        <p:cTn id="45" dur="1" fill="hold">
                                          <p:stCondLst>
                                            <p:cond delay="0"/>
                                          </p:stCondLst>
                                        </p:cTn>
                                        <p:tgtEl>
                                          <p:spTgt spid="112"/>
                                        </p:tgtEl>
                                        <p:attrNameLst>
                                          <p:attrName>style.visibility</p:attrName>
                                        </p:attrNameLst>
                                      </p:cBhvr>
                                      <p:to>
                                        <p:strVal val="visible"/>
                                      </p:to>
                                    </p:set>
                                    <p:animEffect transition="in" filter="fade">
                                      <p:cBhvr>
                                        <p:cTn id="46" dur="3000"/>
                                        <p:tgtEl>
                                          <p:spTgt spid="112"/>
                                        </p:tgtEl>
                                      </p:cBhvr>
                                    </p:animEffect>
                                  </p:childTnLst>
                                </p:cTn>
                              </p:par>
                              <p:par>
                                <p:cTn id="47" presetID="2" presetClass="entr" presetSubtype="2" fill="hold" nodeType="withEffect">
                                  <p:stCondLst>
                                    <p:cond delay="0"/>
                                  </p:stCondLst>
                                  <p:childTnLst>
                                    <p:set>
                                      <p:cBhvr>
                                        <p:cTn id="48" dur="1" fill="hold">
                                          <p:stCondLst>
                                            <p:cond delay="0"/>
                                          </p:stCondLst>
                                        </p:cTn>
                                        <p:tgtEl>
                                          <p:spTgt spid="102"/>
                                        </p:tgtEl>
                                        <p:attrNameLst>
                                          <p:attrName>style.visibility</p:attrName>
                                        </p:attrNameLst>
                                      </p:cBhvr>
                                      <p:to>
                                        <p:strVal val="visible"/>
                                      </p:to>
                                    </p:set>
                                    <p:anim calcmode="lin" valueType="num">
                                      <p:cBhvr additive="base">
                                        <p:cTn id="49" dur="2000"/>
                                        <p:tgtEl>
                                          <p:spTgt spid="102"/>
                                        </p:tgtEl>
                                        <p:attrNameLst>
                                          <p:attrName>ppt_x</p:attrName>
                                        </p:attrNameLst>
                                      </p:cBhvr>
                                      <p:tavLst>
                                        <p:tav tm="0">
                                          <p:val>
                                            <p:strVal val="#ppt_x+1"/>
                                          </p:val>
                                        </p:tav>
                                        <p:tav tm="100000">
                                          <p:val>
                                            <p:strVal val="#ppt_x"/>
                                          </p:val>
                                        </p:tav>
                                      </p:tavLst>
                                    </p:anim>
                                  </p:childTnLst>
                                </p:cTn>
                              </p:par>
                              <p:par>
                                <p:cTn id="50" presetID="8" presetClass="emph" presetSubtype="0" fill="hold" nodeType="withEffect">
                                  <p:stCondLst>
                                    <p:cond delay="0"/>
                                  </p:stCondLst>
                                  <p:childTnLst>
                                    <p:animRot by="-21600000">
                                      <p:cBhvr>
                                        <p:cTn id="51" dur="500" fill="hold"/>
                                        <p:tgtEl>
                                          <p:spTgt spid="102"/>
                                        </p:tgtEl>
                                        <p:attrNameLst>
                                          <p:attrName>r</p:attrName>
                                        </p:attrNameLst>
                                      </p:cBhvr>
                                    </p:animRot>
                                  </p:childTnLst>
                                </p:cTn>
                              </p:par>
                              <p:par>
                                <p:cTn id="52" presetID="10" presetClass="entr" presetSubtype="0" fill="hold" nodeType="withEffect">
                                  <p:stCondLst>
                                    <p:cond delay="0"/>
                                  </p:stCondLst>
                                  <p:childTnLst>
                                    <p:set>
                                      <p:cBhvr>
                                        <p:cTn id="53" dur="1" fill="hold">
                                          <p:stCondLst>
                                            <p:cond delay="0"/>
                                          </p:stCondLst>
                                        </p:cTn>
                                        <p:tgtEl>
                                          <p:spTgt spid="115"/>
                                        </p:tgtEl>
                                        <p:attrNameLst>
                                          <p:attrName>style.visibility</p:attrName>
                                        </p:attrNameLst>
                                      </p:cBhvr>
                                      <p:to>
                                        <p:strVal val="visible"/>
                                      </p:to>
                                    </p:set>
                                    <p:animEffect transition="in" filter="fade">
                                      <p:cBhvr>
                                        <p:cTn id="54" dur="3000"/>
                                        <p:tgtEl>
                                          <p:spTgt spid="115"/>
                                        </p:tgtEl>
                                      </p:cBhvr>
                                    </p:animEffect>
                                  </p:childTnLst>
                                </p:cTn>
                              </p:par>
                              <p:par>
                                <p:cTn id="55" presetID="2" presetClass="entr" presetSubtype="2" fill="hold" nodeType="withEffect">
                                  <p:stCondLst>
                                    <p:cond delay="0"/>
                                  </p:stCondLst>
                                  <p:childTnLst>
                                    <p:set>
                                      <p:cBhvr>
                                        <p:cTn id="56" dur="1" fill="hold">
                                          <p:stCondLst>
                                            <p:cond delay="0"/>
                                          </p:stCondLst>
                                        </p:cTn>
                                        <p:tgtEl>
                                          <p:spTgt spid="117"/>
                                        </p:tgtEl>
                                        <p:attrNameLst>
                                          <p:attrName>style.visibility</p:attrName>
                                        </p:attrNameLst>
                                      </p:cBhvr>
                                      <p:to>
                                        <p:strVal val="visible"/>
                                      </p:to>
                                    </p:set>
                                    <p:anim calcmode="lin" valueType="num">
                                      <p:cBhvr additive="base">
                                        <p:cTn id="57" dur="2000"/>
                                        <p:tgtEl>
                                          <p:spTgt spid="117"/>
                                        </p:tgtEl>
                                        <p:attrNameLst>
                                          <p:attrName>ppt_x</p:attrName>
                                        </p:attrNameLst>
                                      </p:cBhvr>
                                      <p:tavLst>
                                        <p:tav tm="0">
                                          <p:val>
                                            <p:strVal val="#ppt_x+1"/>
                                          </p:val>
                                        </p:tav>
                                        <p:tav tm="100000">
                                          <p:val>
                                            <p:strVal val="#ppt_x"/>
                                          </p:val>
                                        </p:tav>
                                      </p:tavLst>
                                    </p:anim>
                                  </p:childTnLst>
                                </p:cTn>
                              </p:par>
                              <p:par>
                                <p:cTn id="58" presetID="8" presetClass="emph" presetSubtype="0" fill="hold" nodeType="withEffect">
                                  <p:stCondLst>
                                    <p:cond delay="0"/>
                                  </p:stCondLst>
                                  <p:childTnLst>
                                    <p:animRot by="-21600000">
                                      <p:cBhvr>
                                        <p:cTn id="59" dur="500" fill="hold"/>
                                        <p:tgtEl>
                                          <p:spTgt spid="117"/>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nodeType="clickEffect">
                                  <p:stCondLst>
                                    <p:cond delay="0"/>
                                  </p:stCondLst>
                                  <p:childTnLst>
                                    <p:set>
                                      <p:cBhvr>
                                        <p:cTn id="63" dur="1" fill="hold">
                                          <p:stCondLst>
                                            <p:cond delay="0"/>
                                          </p:stCondLst>
                                        </p:cTn>
                                        <p:tgtEl>
                                          <p:spTgt spid="104"/>
                                        </p:tgtEl>
                                        <p:attrNameLst>
                                          <p:attrName>style.visibility</p:attrName>
                                        </p:attrNameLst>
                                      </p:cBhvr>
                                      <p:to>
                                        <p:strVal val="visible"/>
                                      </p:to>
                                    </p:set>
                                    <p:anim calcmode="lin" valueType="num">
                                      <p:cBhvr additive="base">
                                        <p:cTn id="64" dur="1000"/>
                                        <p:tgtEl>
                                          <p:spTgt spid="104"/>
                                        </p:tgtEl>
                                        <p:attrNameLst>
                                          <p:attrName>ppt_x</p:attrName>
                                        </p:attrNameLst>
                                      </p:cBhvr>
                                      <p:tavLst>
                                        <p:tav tm="0">
                                          <p:val>
                                            <p:strVal val="#ppt_x+1"/>
                                          </p:val>
                                        </p:tav>
                                        <p:tav tm="100000">
                                          <p:val>
                                            <p:strVal val="#ppt_x"/>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16"/>
                                        </p:tgtEl>
                                        <p:attrNameLst>
                                          <p:attrName>style.visibility</p:attrName>
                                        </p:attrNameLst>
                                      </p:cBhvr>
                                      <p:to>
                                        <p:strVal val="visible"/>
                                      </p:to>
                                    </p:set>
                                  </p:childTnLst>
                                </p:cTn>
                              </p:par>
                              <p:par>
                                <p:cTn id="69" presetID="2" presetClass="entr" presetSubtype="8" fill="hold" nodeType="withEffect">
                                  <p:stCondLst>
                                    <p:cond delay="0"/>
                                  </p:stCondLst>
                                  <p:childTnLst>
                                    <p:set>
                                      <p:cBhvr>
                                        <p:cTn id="70" dur="1" fill="hold">
                                          <p:stCondLst>
                                            <p:cond delay="0"/>
                                          </p:stCondLst>
                                        </p:cTn>
                                        <p:tgtEl>
                                          <p:spTgt spid="109"/>
                                        </p:tgtEl>
                                        <p:attrNameLst>
                                          <p:attrName>style.visibility</p:attrName>
                                        </p:attrNameLst>
                                      </p:cBhvr>
                                      <p:to>
                                        <p:strVal val="visible"/>
                                      </p:to>
                                    </p:set>
                                    <p:anim calcmode="lin" valueType="num">
                                      <p:cBhvr additive="base">
                                        <p:cTn id="71" dur="2400"/>
                                        <p:tgtEl>
                                          <p:spTgt spid="10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3"/>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26" name="Google Shape;126;p3"/>
          <p:cNvSpPr txBox="1"/>
          <p:nvPr/>
        </p:nvSpPr>
        <p:spPr>
          <a:xfrm>
            <a:off x="2362200" y="457200"/>
            <a:ext cx="4724400"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365050"/>
                </a:solidFill>
                <a:latin typeface="Calibri"/>
                <a:ea typeface="Calibri"/>
                <a:cs typeface="Calibri"/>
                <a:sym typeface="Calibri"/>
              </a:rPr>
              <a:t>Freshwater Ecosystem</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4" descr="http://texasaquaticscience.org/wp-content/uploads/2013/07/C5_fig_5.3-aquatic-science-texas.jpg"/>
          <p:cNvPicPr preferRelativeResize="0"/>
          <p:nvPr/>
        </p:nvPicPr>
        <p:blipFill rotWithShape="1">
          <a:blip r:embed="rId3">
            <a:alphaModFix/>
          </a:blip>
          <a:srcRect/>
          <a:stretch/>
        </p:blipFill>
        <p:spPr>
          <a:xfrm>
            <a:off x="1463612" y="0"/>
            <a:ext cx="5237798" cy="6858000"/>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5" descr="File:ElodeaCanadensis.jpg"/>
          <p:cNvPicPr preferRelativeResize="0"/>
          <p:nvPr/>
        </p:nvPicPr>
        <p:blipFill rotWithShape="1">
          <a:blip r:embed="rId3">
            <a:alphaModFix/>
          </a:blip>
          <a:srcRect/>
          <a:stretch/>
        </p:blipFill>
        <p:spPr>
          <a:xfrm>
            <a:off x="6477000" y="3581400"/>
            <a:ext cx="2230962" cy="2559421"/>
          </a:xfrm>
          <a:prstGeom prst="rect">
            <a:avLst/>
          </a:prstGeom>
          <a:noFill/>
          <a:ln>
            <a:noFill/>
          </a:ln>
        </p:spPr>
      </p:pic>
      <p:sp>
        <p:nvSpPr>
          <p:cNvPr id="139" name="Google Shape;139;p5"/>
          <p:cNvSpPr txBox="1">
            <a:spLocks noGrp="1"/>
          </p:cNvSpPr>
          <p:nvPr>
            <p:ph type="title"/>
          </p:nvPr>
        </p:nvSpPr>
        <p:spPr>
          <a:xfrm>
            <a:off x="0" y="-206619"/>
            <a:ext cx="9144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4F6128"/>
              </a:buClr>
              <a:buSzPts val="3200"/>
              <a:buFont typeface="Calibri"/>
              <a:buNone/>
            </a:pPr>
            <a:r>
              <a:rPr lang="en-US" sz="3200" b="1">
                <a:solidFill>
                  <a:srgbClr val="4F6128"/>
                </a:solidFill>
                <a:latin typeface="Calibri"/>
                <a:ea typeface="Calibri"/>
                <a:cs typeface="Calibri"/>
                <a:sym typeface="Calibri"/>
              </a:rPr>
              <a:t>Plants</a:t>
            </a:r>
            <a:endParaRPr/>
          </a:p>
        </p:txBody>
      </p:sp>
      <p:sp>
        <p:nvSpPr>
          <p:cNvPr id="140" name="Google Shape;140;p5"/>
          <p:cNvSpPr txBox="1">
            <a:spLocks noGrp="1"/>
          </p:cNvSpPr>
          <p:nvPr>
            <p:ph type="body" idx="1"/>
          </p:nvPr>
        </p:nvSpPr>
        <p:spPr>
          <a:xfrm>
            <a:off x="476250" y="2838450"/>
            <a:ext cx="1905000" cy="762000"/>
          </a:xfrm>
          <a:prstGeom prst="rect">
            <a:avLst/>
          </a:prstGeom>
          <a:noFill/>
          <a:ln>
            <a:noFill/>
          </a:ln>
        </p:spPr>
        <p:txBody>
          <a:bodyPr spcFirstLastPara="1" wrap="square" lIns="91425" tIns="45700" rIns="91425" bIns="45700" anchor="t" anchorCtr="0">
            <a:normAutofit/>
          </a:bodyPr>
          <a:lstStyle/>
          <a:p>
            <a:pPr marL="342900" lvl="0" indent="-342900" algn="ctr" rtl="0">
              <a:lnSpc>
                <a:spcPct val="100000"/>
              </a:lnSpc>
              <a:spcBef>
                <a:spcPts val="0"/>
              </a:spcBef>
              <a:spcAft>
                <a:spcPts val="0"/>
              </a:spcAft>
              <a:buClr>
                <a:schemeClr val="dk1"/>
              </a:buClr>
              <a:buSzPts val="3200"/>
              <a:buNone/>
            </a:pPr>
            <a:r>
              <a:rPr lang="en-US">
                <a:latin typeface="Calibri"/>
                <a:ea typeface="Calibri"/>
                <a:cs typeface="Calibri"/>
                <a:sym typeface="Calibri"/>
              </a:rPr>
              <a:t>Algae</a:t>
            </a:r>
            <a:endParaRPr/>
          </a:p>
        </p:txBody>
      </p:sp>
      <p:sp>
        <p:nvSpPr>
          <p:cNvPr id="141" name="Google Shape;141;p5"/>
          <p:cNvSpPr txBox="1"/>
          <p:nvPr/>
        </p:nvSpPr>
        <p:spPr>
          <a:xfrm>
            <a:off x="6096000" y="6172200"/>
            <a:ext cx="2971800" cy="762000"/>
          </a:xfrm>
          <a:prstGeom prst="rect">
            <a:avLst/>
          </a:prstGeom>
          <a:noFill/>
          <a:ln>
            <a:noFill/>
          </a:ln>
        </p:spPr>
        <p:txBody>
          <a:bodyPr spcFirstLastPara="1" wrap="square" lIns="91425" tIns="45700" rIns="91425" bIns="45700" anchor="t" anchorCtr="0">
            <a:normAutofit fontScale="70000" lnSpcReduction="20000"/>
          </a:bodyPr>
          <a:lstStyle/>
          <a:p>
            <a:pPr marL="342900" marR="0" lvl="0" indent="-342900" algn="ctr" rtl="0">
              <a:lnSpc>
                <a:spcPct val="100000"/>
              </a:lnSpc>
              <a:spcBef>
                <a:spcPts val="0"/>
              </a:spcBef>
              <a:spcAft>
                <a:spcPts val="0"/>
              </a:spcAft>
              <a:buClr>
                <a:srgbClr val="000000"/>
              </a:buClr>
              <a:buSzPct val="100000"/>
              <a:buFont typeface="Arial"/>
              <a:buNone/>
            </a:pPr>
            <a:r>
              <a:rPr lang="en-US" sz="3400" b="0" i="0" u="none" strike="noStrike" cap="none">
                <a:solidFill>
                  <a:schemeClr val="dk1"/>
                </a:solidFill>
                <a:latin typeface="Calibri"/>
                <a:ea typeface="Calibri"/>
                <a:cs typeface="Calibri"/>
                <a:sym typeface="Calibri"/>
              </a:rPr>
              <a:t>American Waterweed</a:t>
            </a:r>
            <a:endParaRPr sz="3400" b="0" i="0" u="none" strike="noStrike" cap="none">
              <a:solidFill>
                <a:srgbClr val="000000"/>
              </a:solidFill>
              <a:latin typeface="Arial"/>
              <a:ea typeface="Arial"/>
              <a:cs typeface="Arial"/>
              <a:sym typeface="Arial"/>
            </a:endParaRPr>
          </a:p>
          <a:p>
            <a:pPr marL="342900" marR="0" lvl="0" indent="-342900" algn="ctr" rtl="0">
              <a:lnSpc>
                <a:spcPct val="100000"/>
              </a:lnSpc>
              <a:spcBef>
                <a:spcPts val="294"/>
              </a:spcBef>
              <a:spcAft>
                <a:spcPts val="0"/>
              </a:spcAft>
              <a:buClr>
                <a:srgbClr val="000000"/>
              </a:buClr>
              <a:buSzPct val="100000"/>
              <a:buFont typeface="Arial"/>
              <a:buNone/>
            </a:pPr>
            <a:r>
              <a:rPr lang="en-US" sz="2700" b="0" i="1" u="none" strike="noStrike" cap="none">
                <a:solidFill>
                  <a:schemeClr val="dk1"/>
                </a:solidFill>
                <a:latin typeface="Calibri"/>
                <a:ea typeface="Calibri"/>
                <a:cs typeface="Calibri"/>
                <a:sym typeface="Calibri"/>
              </a:rPr>
              <a:t>Elodea canadensis</a:t>
            </a:r>
            <a:endParaRPr sz="2700" b="0" i="1" u="none" strike="noStrike" cap="none">
              <a:solidFill>
                <a:schemeClr val="dk1"/>
              </a:solidFill>
              <a:latin typeface="Calibri"/>
              <a:ea typeface="Calibri"/>
              <a:cs typeface="Calibri"/>
              <a:sym typeface="Calibri"/>
            </a:endParaRPr>
          </a:p>
        </p:txBody>
      </p:sp>
      <p:pic>
        <p:nvPicPr>
          <p:cNvPr id="142" name="Google Shape;142;p5"/>
          <p:cNvPicPr preferRelativeResize="0"/>
          <p:nvPr/>
        </p:nvPicPr>
        <p:blipFill rotWithShape="1">
          <a:blip r:embed="rId4">
            <a:alphaModFix/>
          </a:blip>
          <a:srcRect/>
          <a:stretch/>
        </p:blipFill>
        <p:spPr>
          <a:xfrm>
            <a:off x="381000" y="685800"/>
            <a:ext cx="2095500" cy="2228850"/>
          </a:xfrm>
          <a:prstGeom prst="rect">
            <a:avLst/>
          </a:prstGeom>
          <a:noFill/>
          <a:ln>
            <a:noFill/>
          </a:ln>
        </p:spPr>
      </p:pic>
      <p:sp>
        <p:nvSpPr>
          <p:cNvPr id="143" name="Google Shape;143;p5"/>
          <p:cNvSpPr txBox="1"/>
          <p:nvPr/>
        </p:nvSpPr>
        <p:spPr>
          <a:xfrm>
            <a:off x="200224" y="6096000"/>
            <a:ext cx="2766322" cy="781286"/>
          </a:xfrm>
          <a:prstGeom prst="rect">
            <a:avLst/>
          </a:prstGeom>
          <a:noFill/>
          <a:ln>
            <a:noFill/>
          </a:ln>
        </p:spPr>
        <p:txBody>
          <a:bodyPr spcFirstLastPara="1" wrap="square" lIns="91425" tIns="45700" rIns="91425" bIns="45700" anchor="t" anchorCtr="0">
            <a:normAutofit fontScale="40000" lnSpcReduction="20000"/>
          </a:bodyPr>
          <a:lstStyle/>
          <a:p>
            <a:pPr marL="342900" marR="0" lvl="0" indent="-342900" algn="ctr" rtl="0">
              <a:lnSpc>
                <a:spcPct val="100000"/>
              </a:lnSpc>
              <a:spcBef>
                <a:spcPts val="0"/>
              </a:spcBef>
              <a:spcAft>
                <a:spcPts val="0"/>
              </a:spcAft>
              <a:buClr>
                <a:schemeClr val="dk1"/>
              </a:buClr>
              <a:buSzPct val="100000"/>
              <a:buFont typeface="Arial"/>
              <a:buNone/>
            </a:pPr>
            <a:r>
              <a:rPr lang="en-US" sz="6000" b="0" i="0" u="none" strike="noStrike" cap="none">
                <a:solidFill>
                  <a:schemeClr val="dk1"/>
                </a:solidFill>
                <a:latin typeface="Calibri"/>
                <a:ea typeface="Calibri"/>
                <a:cs typeface="Calibri"/>
                <a:sym typeface="Calibri"/>
              </a:rPr>
              <a:t>Coontail</a:t>
            </a:r>
            <a:endParaRPr sz="6000" b="0" i="0" u="none" strike="noStrike" cap="none">
              <a:solidFill>
                <a:schemeClr val="dk1"/>
              </a:solidFill>
              <a:latin typeface="Calibri"/>
              <a:ea typeface="Calibri"/>
              <a:cs typeface="Calibri"/>
              <a:sym typeface="Calibri"/>
            </a:endParaRPr>
          </a:p>
          <a:p>
            <a:pPr marL="342900" marR="0" lvl="0" indent="-342900" algn="ctr" rtl="0">
              <a:lnSpc>
                <a:spcPct val="100000"/>
              </a:lnSpc>
              <a:spcBef>
                <a:spcPts val="288"/>
              </a:spcBef>
              <a:spcAft>
                <a:spcPts val="0"/>
              </a:spcAft>
              <a:buClr>
                <a:schemeClr val="dk1"/>
              </a:buClr>
              <a:buSzPct val="100000"/>
              <a:buFont typeface="Arial"/>
              <a:buNone/>
            </a:pPr>
            <a:r>
              <a:rPr lang="en-US" sz="4800" b="0" i="1" u="none" strike="noStrike" cap="none">
                <a:solidFill>
                  <a:schemeClr val="dk1"/>
                </a:solidFill>
                <a:latin typeface="Calibri"/>
                <a:ea typeface="Calibri"/>
                <a:cs typeface="Calibri"/>
                <a:sym typeface="Calibri"/>
              </a:rPr>
              <a:t>Ceratophyllum demersum </a:t>
            </a:r>
            <a:endParaRPr sz="4800" b="0" i="0" u="none" strike="noStrike" cap="none">
              <a:solidFill>
                <a:srgbClr val="000000"/>
              </a:solidFill>
              <a:latin typeface="Arial"/>
              <a:ea typeface="Arial"/>
              <a:cs typeface="Arial"/>
              <a:sym typeface="Arial"/>
            </a:endParaRPr>
          </a:p>
          <a:p>
            <a:pPr marL="342900" marR="0" lvl="0" indent="-342900" algn="ctr" rtl="0">
              <a:lnSpc>
                <a:spcPct val="100000"/>
              </a:lnSpc>
              <a:spcBef>
                <a:spcPts val="504"/>
              </a:spcBef>
              <a:spcAft>
                <a:spcPts val="0"/>
              </a:spcAft>
              <a:buClr>
                <a:schemeClr val="dk1"/>
              </a:buClr>
              <a:buSzPct val="100000"/>
              <a:buFont typeface="Arial"/>
              <a:buNone/>
            </a:pPr>
            <a:endParaRPr sz="6300" b="0" i="0" u="none" strike="noStrike" cap="none">
              <a:solidFill>
                <a:schemeClr val="dk1"/>
              </a:solidFill>
              <a:latin typeface="Calibri"/>
              <a:ea typeface="Calibri"/>
              <a:cs typeface="Calibri"/>
              <a:sym typeface="Calibri"/>
            </a:endParaRPr>
          </a:p>
        </p:txBody>
      </p:sp>
      <p:pic>
        <p:nvPicPr>
          <p:cNvPr id="144" name="Google Shape;144;p5"/>
          <p:cNvPicPr preferRelativeResize="0"/>
          <p:nvPr/>
        </p:nvPicPr>
        <p:blipFill rotWithShape="1">
          <a:blip r:embed="rId5">
            <a:alphaModFix/>
          </a:blip>
          <a:srcRect/>
          <a:stretch/>
        </p:blipFill>
        <p:spPr>
          <a:xfrm>
            <a:off x="404446" y="3714514"/>
            <a:ext cx="2095500" cy="2362200"/>
          </a:xfrm>
          <a:prstGeom prst="rect">
            <a:avLst/>
          </a:prstGeom>
          <a:noFill/>
          <a:ln>
            <a:noFill/>
          </a:ln>
        </p:spPr>
      </p:pic>
      <p:pic>
        <p:nvPicPr>
          <p:cNvPr id="145" name="Google Shape;145;p5"/>
          <p:cNvPicPr preferRelativeResize="0"/>
          <p:nvPr/>
        </p:nvPicPr>
        <p:blipFill rotWithShape="1">
          <a:blip r:embed="rId6">
            <a:alphaModFix/>
          </a:blip>
          <a:srcRect/>
          <a:stretch/>
        </p:blipFill>
        <p:spPr>
          <a:xfrm>
            <a:off x="3387969" y="692394"/>
            <a:ext cx="2300002" cy="2228850"/>
          </a:xfrm>
          <a:prstGeom prst="rect">
            <a:avLst/>
          </a:prstGeom>
          <a:noFill/>
          <a:ln>
            <a:noFill/>
          </a:ln>
        </p:spPr>
      </p:pic>
      <p:sp>
        <p:nvSpPr>
          <p:cNvPr id="146" name="Google Shape;146;p5"/>
          <p:cNvSpPr txBox="1"/>
          <p:nvPr/>
        </p:nvSpPr>
        <p:spPr>
          <a:xfrm>
            <a:off x="3352800" y="2894135"/>
            <a:ext cx="2438400" cy="762000"/>
          </a:xfrm>
          <a:prstGeom prst="rect">
            <a:avLst/>
          </a:prstGeom>
          <a:noFill/>
          <a:ln>
            <a:noFill/>
          </a:ln>
        </p:spPr>
        <p:txBody>
          <a:bodyPr spcFirstLastPara="1" wrap="square" lIns="91425" tIns="45700" rIns="91425" bIns="45700" anchor="t" anchorCtr="0">
            <a:normAutofit fontScale="77500" lnSpcReduction="20000"/>
          </a:bodyPr>
          <a:lstStyle/>
          <a:p>
            <a:pPr marL="342900" marR="0" lvl="0" indent="-342900" algn="ctr" rtl="0">
              <a:lnSpc>
                <a:spcPct val="100000"/>
              </a:lnSpc>
              <a:spcBef>
                <a:spcPts val="0"/>
              </a:spcBef>
              <a:spcAft>
                <a:spcPts val="0"/>
              </a:spcAft>
              <a:buClr>
                <a:srgbClr val="000000"/>
              </a:buClr>
              <a:buSzPct val="100000"/>
              <a:buFont typeface="Arial"/>
              <a:buNone/>
            </a:pPr>
            <a:r>
              <a:rPr lang="en-US" sz="3200" b="0" i="0" u="none" strike="noStrike" cap="none">
                <a:solidFill>
                  <a:schemeClr val="dk1"/>
                </a:solidFill>
                <a:latin typeface="Calibri"/>
                <a:ea typeface="Calibri"/>
                <a:cs typeface="Calibri"/>
                <a:sym typeface="Calibri"/>
              </a:rPr>
              <a:t>Yellow Waterlily</a:t>
            </a:r>
            <a:endParaRPr sz="1400" b="0" i="0" u="none" strike="noStrike" cap="none">
              <a:solidFill>
                <a:srgbClr val="000000"/>
              </a:solidFill>
              <a:latin typeface="Arial"/>
              <a:ea typeface="Arial"/>
              <a:cs typeface="Arial"/>
              <a:sym typeface="Arial"/>
            </a:endParaRPr>
          </a:p>
          <a:p>
            <a:pPr marL="342900" marR="0" lvl="0" indent="-342900" algn="ctr" rtl="0">
              <a:lnSpc>
                <a:spcPct val="100000"/>
              </a:lnSpc>
              <a:spcBef>
                <a:spcPts val="357"/>
              </a:spcBef>
              <a:spcAft>
                <a:spcPts val="0"/>
              </a:spcAft>
              <a:buClr>
                <a:srgbClr val="000000"/>
              </a:buClr>
              <a:buSzPct val="100000"/>
              <a:buFont typeface="Arial"/>
              <a:buNone/>
            </a:pPr>
            <a:r>
              <a:rPr lang="en-US" sz="2500" b="0" i="1" u="none" strike="noStrike" cap="none">
                <a:solidFill>
                  <a:schemeClr val="dk1"/>
                </a:solidFill>
                <a:latin typeface="Calibri"/>
                <a:ea typeface="Calibri"/>
                <a:cs typeface="Calibri"/>
                <a:sym typeface="Calibri"/>
              </a:rPr>
              <a:t>Nuphar polysepala</a:t>
            </a:r>
            <a:endParaRPr sz="2500" b="0" i="1" u="none" strike="noStrike" cap="none">
              <a:solidFill>
                <a:schemeClr val="dk1"/>
              </a:solidFill>
              <a:latin typeface="Calibri"/>
              <a:ea typeface="Calibri"/>
              <a:cs typeface="Calibri"/>
              <a:sym typeface="Calibri"/>
            </a:endParaRPr>
          </a:p>
        </p:txBody>
      </p:sp>
      <p:pic>
        <p:nvPicPr>
          <p:cNvPr id="147" name="Google Shape;147;p5"/>
          <p:cNvPicPr preferRelativeResize="0"/>
          <p:nvPr/>
        </p:nvPicPr>
        <p:blipFill rotWithShape="1">
          <a:blip r:embed="rId7">
            <a:alphaModFix/>
          </a:blip>
          <a:srcRect/>
          <a:stretch/>
        </p:blipFill>
        <p:spPr>
          <a:xfrm>
            <a:off x="6369598" y="685800"/>
            <a:ext cx="2415007" cy="2228850"/>
          </a:xfrm>
          <a:prstGeom prst="rect">
            <a:avLst/>
          </a:prstGeom>
          <a:noFill/>
          <a:ln>
            <a:noFill/>
          </a:ln>
        </p:spPr>
      </p:pic>
      <p:sp>
        <p:nvSpPr>
          <p:cNvPr id="148" name="Google Shape;148;p5"/>
          <p:cNvSpPr txBox="1"/>
          <p:nvPr/>
        </p:nvSpPr>
        <p:spPr>
          <a:xfrm>
            <a:off x="6400800" y="2902927"/>
            <a:ext cx="2438400" cy="762000"/>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42900" algn="ctr" rtl="0">
              <a:lnSpc>
                <a:spcPct val="100000"/>
              </a:lnSpc>
              <a:spcBef>
                <a:spcPts val="0"/>
              </a:spcBef>
              <a:spcAft>
                <a:spcPts val="0"/>
              </a:spcAft>
              <a:buClr>
                <a:srgbClr val="000000"/>
              </a:buClr>
              <a:buSzPct val="100000"/>
              <a:buFont typeface="Arial"/>
              <a:buNone/>
            </a:pPr>
            <a:r>
              <a:rPr lang="en-US" sz="2600" b="0" i="0" u="none" strike="noStrike" cap="none">
                <a:solidFill>
                  <a:schemeClr val="dk1"/>
                </a:solidFill>
                <a:latin typeface="Calibri"/>
                <a:ea typeface="Calibri"/>
                <a:cs typeface="Calibri"/>
                <a:sym typeface="Calibri"/>
              </a:rPr>
              <a:t>Water Shield</a:t>
            </a:r>
            <a:endParaRPr sz="2600" b="0" i="0" u="none" strike="noStrike" cap="none">
              <a:solidFill>
                <a:srgbClr val="000000"/>
              </a:solidFill>
              <a:latin typeface="Arial"/>
              <a:ea typeface="Arial"/>
              <a:cs typeface="Arial"/>
              <a:sym typeface="Arial"/>
            </a:endParaRPr>
          </a:p>
          <a:p>
            <a:pPr marL="342900" marR="0" lvl="0" indent="-342900" algn="ctr" rtl="0">
              <a:lnSpc>
                <a:spcPct val="100000"/>
              </a:lnSpc>
              <a:spcBef>
                <a:spcPts val="357"/>
              </a:spcBef>
              <a:spcAft>
                <a:spcPts val="0"/>
              </a:spcAft>
              <a:buClr>
                <a:srgbClr val="000000"/>
              </a:buClr>
              <a:buSzPct val="100000"/>
              <a:buFont typeface="Arial"/>
              <a:buNone/>
            </a:pPr>
            <a:r>
              <a:rPr lang="en-US" sz="2100" b="0" i="1" u="none" strike="noStrike" cap="none">
                <a:solidFill>
                  <a:schemeClr val="dk1"/>
                </a:solidFill>
                <a:latin typeface="Calibri"/>
                <a:ea typeface="Calibri"/>
                <a:cs typeface="Calibri"/>
                <a:sym typeface="Calibri"/>
              </a:rPr>
              <a:t>Brasenia schreberi</a:t>
            </a:r>
            <a:endParaRPr sz="2100" b="0" i="1" u="none" strike="noStrike" cap="none">
              <a:solidFill>
                <a:schemeClr val="dk1"/>
              </a:solidFill>
              <a:latin typeface="Calibri"/>
              <a:ea typeface="Calibri"/>
              <a:cs typeface="Calibri"/>
              <a:sym typeface="Calibri"/>
            </a:endParaRPr>
          </a:p>
        </p:txBody>
      </p:sp>
      <p:pic>
        <p:nvPicPr>
          <p:cNvPr id="149" name="Google Shape;149;p5"/>
          <p:cNvPicPr preferRelativeResize="0"/>
          <p:nvPr/>
        </p:nvPicPr>
        <p:blipFill rotWithShape="1">
          <a:blip r:embed="rId8">
            <a:alphaModFix/>
          </a:blip>
          <a:srcRect/>
          <a:stretch/>
        </p:blipFill>
        <p:spPr>
          <a:xfrm>
            <a:off x="3433145" y="3719245"/>
            <a:ext cx="2274602" cy="2376755"/>
          </a:xfrm>
          <a:prstGeom prst="rect">
            <a:avLst/>
          </a:prstGeom>
          <a:noFill/>
          <a:ln>
            <a:noFill/>
          </a:ln>
        </p:spPr>
      </p:pic>
      <p:sp>
        <p:nvSpPr>
          <p:cNvPr id="150" name="Google Shape;150;p5"/>
          <p:cNvSpPr txBox="1"/>
          <p:nvPr/>
        </p:nvSpPr>
        <p:spPr>
          <a:xfrm>
            <a:off x="3405391" y="6096000"/>
            <a:ext cx="2397370" cy="781286"/>
          </a:xfrm>
          <a:prstGeom prst="rect">
            <a:avLst/>
          </a:prstGeom>
          <a:noFill/>
          <a:ln>
            <a:noFill/>
          </a:ln>
        </p:spPr>
        <p:txBody>
          <a:bodyPr spcFirstLastPara="1" wrap="square" lIns="91425" tIns="45700" rIns="91425" bIns="45700" anchor="t" anchorCtr="0">
            <a:normAutofit fontScale="47500" lnSpcReduction="20000"/>
          </a:bodyPr>
          <a:lstStyle/>
          <a:p>
            <a:pPr marL="342900" marR="0" lvl="0" indent="-342900" algn="ctr" rtl="0">
              <a:lnSpc>
                <a:spcPct val="100000"/>
              </a:lnSpc>
              <a:spcBef>
                <a:spcPts val="0"/>
              </a:spcBef>
              <a:spcAft>
                <a:spcPts val="0"/>
              </a:spcAft>
              <a:buClr>
                <a:schemeClr val="dk1"/>
              </a:buClr>
              <a:buSzPct val="100000"/>
              <a:buFont typeface="Arial"/>
              <a:buNone/>
            </a:pPr>
            <a:r>
              <a:rPr lang="en-US" sz="5100" b="0" i="0" u="none" strike="noStrike" cap="none">
                <a:solidFill>
                  <a:schemeClr val="dk1"/>
                </a:solidFill>
                <a:latin typeface="Calibri"/>
                <a:ea typeface="Calibri"/>
                <a:cs typeface="Calibri"/>
                <a:sym typeface="Calibri"/>
              </a:rPr>
              <a:t>Duckweed</a:t>
            </a:r>
            <a:endParaRPr sz="5100" b="0" i="0" u="none" strike="noStrike" cap="none">
              <a:solidFill>
                <a:srgbClr val="000000"/>
              </a:solidFill>
              <a:latin typeface="Arial"/>
              <a:ea typeface="Arial"/>
              <a:cs typeface="Arial"/>
              <a:sym typeface="Arial"/>
            </a:endParaRPr>
          </a:p>
          <a:p>
            <a:pPr marL="342900" marR="0" lvl="0" indent="-342900" algn="ctr" rtl="0">
              <a:lnSpc>
                <a:spcPct val="100000"/>
              </a:lnSpc>
              <a:spcBef>
                <a:spcPts val="427"/>
              </a:spcBef>
              <a:spcAft>
                <a:spcPts val="0"/>
              </a:spcAft>
              <a:buClr>
                <a:schemeClr val="dk1"/>
              </a:buClr>
              <a:buSzPct val="100000"/>
              <a:buFont typeface="Arial"/>
              <a:buNone/>
            </a:pPr>
            <a:r>
              <a:rPr lang="en-US" sz="4500" b="0" i="1" u="none" strike="noStrike" cap="none">
                <a:solidFill>
                  <a:schemeClr val="dk1"/>
                </a:solidFill>
                <a:latin typeface="Calibri"/>
                <a:ea typeface="Calibri"/>
                <a:cs typeface="Calibri"/>
                <a:sym typeface="Calibri"/>
              </a:rPr>
              <a:t>Lemna minor</a:t>
            </a:r>
            <a:endParaRPr sz="1400" b="0" i="0" u="none" strike="noStrike" cap="none">
              <a:solidFill>
                <a:srgbClr val="000000"/>
              </a:solidFill>
              <a:latin typeface="Arial"/>
              <a:ea typeface="Arial"/>
              <a:cs typeface="Arial"/>
              <a:sym typeface="Arial"/>
            </a:endParaRPr>
          </a:p>
          <a:p>
            <a:pPr marL="342900" marR="0" lvl="0" indent="-342900" algn="ctr" rtl="0">
              <a:lnSpc>
                <a:spcPct val="100000"/>
              </a:lnSpc>
              <a:spcBef>
                <a:spcPts val="598"/>
              </a:spcBef>
              <a:spcAft>
                <a:spcPts val="0"/>
              </a:spcAft>
              <a:buClr>
                <a:schemeClr val="dk1"/>
              </a:buClr>
              <a:buSzPct val="100000"/>
              <a:buFont typeface="Arial"/>
              <a:buNone/>
            </a:pPr>
            <a:endParaRPr sz="6300" b="0" i="0" u="none" strike="noStrike" cap="none">
              <a:solidFill>
                <a:schemeClr val="dk1"/>
              </a:solidFill>
              <a:latin typeface="Calibri"/>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animEffect transition="in" filter="fade">
                                      <p:cBhvr>
                                        <p:cTn id="7" dur="500"/>
                                        <p:tgtEl>
                                          <p:spTgt spid="1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fade">
                                      <p:cBhvr>
                                        <p:cTn id="12" dur="500"/>
                                        <p:tgtEl>
                                          <p:spTgt spid="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
                                        </p:tgtEl>
                                        <p:attrNameLst>
                                          <p:attrName>style.visibility</p:attrName>
                                        </p:attrNameLst>
                                      </p:cBhvr>
                                      <p:to>
                                        <p:strVal val="visible"/>
                                      </p:to>
                                    </p:set>
                                    <p:animEffect transition="in" filter="fade">
                                      <p:cBhvr>
                                        <p:cTn id="17" dur="500"/>
                                        <p:tgtEl>
                                          <p:spTgt spid="1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
                                            <p:txEl>
                                              <p:pRg st="0" end="0"/>
                                            </p:txEl>
                                          </p:spTgt>
                                        </p:tgtEl>
                                        <p:attrNameLst>
                                          <p:attrName>style.visibility</p:attrName>
                                        </p:attrNameLst>
                                      </p:cBhvr>
                                      <p:to>
                                        <p:strVal val="visible"/>
                                      </p:to>
                                    </p:set>
                                    <p:animEffect transition="in" filter="fade">
                                      <p:cBhvr>
                                        <p:cTn id="22" dur="500"/>
                                        <p:tgtEl>
                                          <p:spTgt spid="14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3">
                                            <p:txEl>
                                              <p:pRg st="1" end="1"/>
                                            </p:txEl>
                                          </p:spTgt>
                                        </p:tgtEl>
                                        <p:attrNameLst>
                                          <p:attrName>style.visibility</p:attrName>
                                        </p:attrNameLst>
                                      </p:cBhvr>
                                      <p:to>
                                        <p:strVal val="visible"/>
                                      </p:to>
                                    </p:set>
                                    <p:animEffect transition="in" filter="fade">
                                      <p:cBhvr>
                                        <p:cTn id="27" dur="500"/>
                                        <p:tgtEl>
                                          <p:spTgt spid="14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3">
                                            <p:txEl>
                                              <p:pRg st="2" end="2"/>
                                            </p:txEl>
                                          </p:spTgt>
                                        </p:tgtEl>
                                        <p:attrNameLst>
                                          <p:attrName>style.visibility</p:attrName>
                                        </p:attrNameLst>
                                      </p:cBhvr>
                                      <p:to>
                                        <p:strVal val="visible"/>
                                      </p:to>
                                    </p:set>
                                    <p:animEffect transition="in" filter="fade">
                                      <p:cBhvr>
                                        <p:cTn id="32" dur="500"/>
                                        <p:tgtEl>
                                          <p:spTgt spid="14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0">
                                            <p:txEl>
                                              <p:pRg st="0" end="0"/>
                                            </p:txEl>
                                          </p:spTgt>
                                        </p:tgtEl>
                                        <p:attrNameLst>
                                          <p:attrName>style.visibility</p:attrName>
                                        </p:attrNameLst>
                                      </p:cBhvr>
                                      <p:to>
                                        <p:strVal val="visible"/>
                                      </p:to>
                                    </p:set>
                                    <p:animEffect transition="in" filter="fade">
                                      <p:cBhvr>
                                        <p:cTn id="37" dur="500"/>
                                        <p:tgtEl>
                                          <p:spTgt spid="15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0">
                                            <p:txEl>
                                              <p:pRg st="1" end="1"/>
                                            </p:txEl>
                                          </p:spTgt>
                                        </p:tgtEl>
                                        <p:attrNameLst>
                                          <p:attrName>style.visibility</p:attrName>
                                        </p:attrNameLst>
                                      </p:cBhvr>
                                      <p:to>
                                        <p:strVal val="visible"/>
                                      </p:to>
                                    </p:set>
                                    <p:animEffect transition="in" filter="fade">
                                      <p:cBhvr>
                                        <p:cTn id="42" dur="500"/>
                                        <p:tgtEl>
                                          <p:spTgt spid="15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0">
                                            <p:txEl>
                                              <p:pRg st="2" end="2"/>
                                            </p:txEl>
                                          </p:spTgt>
                                        </p:tgtEl>
                                        <p:attrNameLst>
                                          <p:attrName>style.visibility</p:attrName>
                                        </p:attrNameLst>
                                      </p:cBhvr>
                                      <p:to>
                                        <p:strVal val="visible"/>
                                      </p:to>
                                    </p:set>
                                    <p:animEffect transition="in" filter="fade">
                                      <p:cBhvr>
                                        <p:cTn id="47" dur="500"/>
                                        <p:tgtEl>
                                          <p:spTgt spid="150">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1"/>
                                        </p:tgtEl>
                                        <p:attrNameLst>
                                          <p:attrName>style.visibility</p:attrName>
                                        </p:attrNameLst>
                                      </p:cBhvr>
                                      <p:to>
                                        <p:strVal val="visible"/>
                                      </p:to>
                                    </p:set>
                                    <p:animEffect transition="in" filter="fade">
                                      <p:cBhvr>
                                        <p:cTn id="52"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txBox="1">
            <a:spLocks noGrp="1"/>
          </p:cNvSpPr>
          <p:nvPr>
            <p:ph type="title"/>
          </p:nvPr>
        </p:nvSpPr>
        <p:spPr>
          <a:xfrm>
            <a:off x="405066" y="-228600"/>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B3086"/>
              </a:buClr>
              <a:buSzPts val="3200"/>
              <a:buFont typeface="Calibri"/>
              <a:buNone/>
            </a:pPr>
            <a:r>
              <a:rPr lang="en-US" sz="3200" b="1">
                <a:solidFill>
                  <a:srgbClr val="2B3086"/>
                </a:solidFill>
                <a:latin typeface="Calibri"/>
                <a:ea typeface="Calibri"/>
                <a:cs typeface="Calibri"/>
                <a:sym typeface="Calibri"/>
              </a:rPr>
              <a:t>Many Animals Eat Crayfish</a:t>
            </a:r>
            <a:endParaRPr/>
          </a:p>
        </p:txBody>
      </p:sp>
      <p:sp>
        <p:nvSpPr>
          <p:cNvPr id="157" name="Google Shape;157;p6"/>
          <p:cNvSpPr txBox="1">
            <a:spLocks noGrp="1"/>
          </p:cNvSpPr>
          <p:nvPr>
            <p:ph type="body" idx="1"/>
          </p:nvPr>
        </p:nvSpPr>
        <p:spPr>
          <a:xfrm>
            <a:off x="1600200" y="3276600"/>
            <a:ext cx="2667000" cy="762000"/>
          </a:xfrm>
          <a:prstGeom prst="rect">
            <a:avLst/>
          </a:prstGeom>
          <a:noFill/>
          <a:ln>
            <a:noFill/>
          </a:ln>
        </p:spPr>
        <p:txBody>
          <a:bodyPr spcFirstLastPara="1" wrap="square" lIns="91425" tIns="45700" rIns="91425" bIns="45700" anchor="t" anchorCtr="0">
            <a:normAutofit/>
          </a:bodyPr>
          <a:lstStyle/>
          <a:p>
            <a:pPr marL="342900" lvl="0" indent="-342900" algn="ctr" rtl="0">
              <a:lnSpc>
                <a:spcPct val="100000"/>
              </a:lnSpc>
              <a:spcBef>
                <a:spcPts val="0"/>
              </a:spcBef>
              <a:spcAft>
                <a:spcPts val="0"/>
              </a:spcAft>
              <a:buClr>
                <a:schemeClr val="dk1"/>
              </a:buClr>
              <a:buSzPts val="2700"/>
              <a:buNone/>
            </a:pPr>
            <a:r>
              <a:rPr lang="en-US" sz="2700">
                <a:latin typeface="Calibri"/>
                <a:ea typeface="Calibri"/>
                <a:cs typeface="Calibri"/>
                <a:sym typeface="Calibri"/>
              </a:rPr>
              <a:t>Trout</a:t>
            </a:r>
            <a:endParaRPr/>
          </a:p>
        </p:txBody>
      </p:sp>
      <p:pic>
        <p:nvPicPr>
          <p:cNvPr id="158" name="Google Shape;158;p6"/>
          <p:cNvPicPr preferRelativeResize="0"/>
          <p:nvPr/>
        </p:nvPicPr>
        <p:blipFill rotWithShape="1">
          <a:blip r:embed="rId3">
            <a:alphaModFix/>
          </a:blip>
          <a:srcRect/>
          <a:stretch/>
        </p:blipFill>
        <p:spPr>
          <a:xfrm>
            <a:off x="228600" y="685800"/>
            <a:ext cx="5486400" cy="2697480"/>
          </a:xfrm>
          <a:prstGeom prst="rect">
            <a:avLst/>
          </a:prstGeom>
          <a:noFill/>
          <a:ln>
            <a:noFill/>
          </a:ln>
        </p:spPr>
      </p:pic>
      <p:pic>
        <p:nvPicPr>
          <p:cNvPr id="159" name="Google Shape;159;p6"/>
          <p:cNvPicPr preferRelativeResize="0"/>
          <p:nvPr/>
        </p:nvPicPr>
        <p:blipFill rotWithShape="1">
          <a:blip r:embed="rId4">
            <a:alphaModFix/>
          </a:blip>
          <a:srcRect/>
          <a:stretch/>
        </p:blipFill>
        <p:spPr>
          <a:xfrm>
            <a:off x="5943600" y="3783911"/>
            <a:ext cx="2964264" cy="2884946"/>
          </a:xfrm>
          <a:prstGeom prst="rect">
            <a:avLst/>
          </a:prstGeom>
          <a:noFill/>
          <a:ln>
            <a:noFill/>
          </a:ln>
        </p:spPr>
      </p:pic>
      <p:sp>
        <p:nvSpPr>
          <p:cNvPr id="160" name="Google Shape;160;p6"/>
          <p:cNvSpPr txBox="1"/>
          <p:nvPr/>
        </p:nvSpPr>
        <p:spPr>
          <a:xfrm>
            <a:off x="6500120" y="3276600"/>
            <a:ext cx="1905000" cy="762000"/>
          </a:xfrm>
          <a:prstGeom prst="rect">
            <a:avLst/>
          </a:prstGeom>
          <a:noFill/>
          <a:ln>
            <a:noFill/>
          </a:ln>
        </p:spPr>
        <p:txBody>
          <a:bodyPr spcFirstLastPara="1" wrap="square" lIns="91425" tIns="45700" rIns="91425" bIns="45700" anchor="t" anchorCtr="0">
            <a:normAutofit/>
          </a:bodyPr>
          <a:lstStyle/>
          <a:p>
            <a:pPr marL="342900" marR="0" lvl="0" indent="-342900" algn="ctr" rtl="0">
              <a:lnSpc>
                <a:spcPct val="100000"/>
              </a:lnSpc>
              <a:spcBef>
                <a:spcPts val="0"/>
              </a:spcBef>
              <a:spcAft>
                <a:spcPts val="0"/>
              </a:spcAft>
              <a:buClr>
                <a:schemeClr val="dk1"/>
              </a:buClr>
              <a:buSzPts val="2700"/>
              <a:buFont typeface="Arial"/>
              <a:buNone/>
            </a:pPr>
            <a:r>
              <a:rPr lang="en-US" sz="2700" b="0" i="0" u="none" strike="noStrike" cap="none">
                <a:solidFill>
                  <a:schemeClr val="dk1"/>
                </a:solidFill>
                <a:latin typeface="Calibri"/>
                <a:ea typeface="Calibri"/>
                <a:cs typeface="Calibri"/>
                <a:sym typeface="Calibri"/>
              </a:rPr>
              <a:t>Raccoons</a:t>
            </a:r>
            <a:endParaRPr sz="2700" b="0" i="0" u="none" strike="noStrike" cap="none">
              <a:solidFill>
                <a:schemeClr val="dk1"/>
              </a:solidFill>
              <a:latin typeface="Calibri"/>
              <a:ea typeface="Calibri"/>
              <a:cs typeface="Calibri"/>
              <a:sym typeface="Calibri"/>
            </a:endParaRPr>
          </a:p>
        </p:txBody>
      </p:sp>
      <p:pic>
        <p:nvPicPr>
          <p:cNvPr id="161" name="Google Shape;161;p6"/>
          <p:cNvPicPr preferRelativeResize="0"/>
          <p:nvPr/>
        </p:nvPicPr>
        <p:blipFill rotWithShape="1">
          <a:blip r:embed="rId5">
            <a:alphaModFix/>
          </a:blip>
          <a:srcRect/>
          <a:stretch/>
        </p:blipFill>
        <p:spPr>
          <a:xfrm>
            <a:off x="5946577" y="685800"/>
            <a:ext cx="2964264" cy="2697480"/>
          </a:xfrm>
          <a:prstGeom prst="rect">
            <a:avLst/>
          </a:prstGeom>
          <a:noFill/>
          <a:ln>
            <a:noFill/>
          </a:ln>
        </p:spPr>
      </p:pic>
      <p:pic>
        <p:nvPicPr>
          <p:cNvPr id="162" name="Google Shape;162;p6"/>
          <p:cNvPicPr preferRelativeResize="0"/>
          <p:nvPr/>
        </p:nvPicPr>
        <p:blipFill rotWithShape="1">
          <a:blip r:embed="rId6">
            <a:alphaModFix/>
          </a:blip>
          <a:srcRect/>
          <a:stretch/>
        </p:blipFill>
        <p:spPr>
          <a:xfrm>
            <a:off x="236136" y="3783911"/>
            <a:ext cx="5486400" cy="2884946"/>
          </a:xfrm>
          <a:prstGeom prst="rect">
            <a:avLst/>
          </a:prstGeom>
          <a:noFill/>
          <a:ln>
            <a:noFill/>
          </a:ln>
        </p:spPr>
      </p:pic>
      <p:sp>
        <p:nvSpPr>
          <p:cNvPr id="163" name="Google Shape;163;p6"/>
          <p:cNvSpPr txBox="1"/>
          <p:nvPr/>
        </p:nvSpPr>
        <p:spPr>
          <a:xfrm>
            <a:off x="7002864" y="5364480"/>
            <a:ext cx="1905000" cy="762000"/>
          </a:xfrm>
          <a:prstGeom prst="rect">
            <a:avLst/>
          </a:prstGeom>
          <a:noFill/>
          <a:ln>
            <a:noFill/>
          </a:ln>
        </p:spPr>
        <p:txBody>
          <a:bodyPr spcFirstLastPara="1" wrap="square" lIns="91425" tIns="45700" rIns="91425" bIns="45700" anchor="t" anchorCtr="0">
            <a:normAutofit fontScale="85000" lnSpcReduction="10000"/>
          </a:bodyPr>
          <a:lstStyle/>
          <a:p>
            <a:pPr marL="342900" marR="0" lvl="0" indent="-342900" algn="ctr" rtl="0">
              <a:lnSpc>
                <a:spcPct val="100000"/>
              </a:lnSpc>
              <a:spcBef>
                <a:spcPts val="0"/>
              </a:spcBef>
              <a:spcAft>
                <a:spcPts val="0"/>
              </a:spcAft>
              <a:buClr>
                <a:schemeClr val="lt1"/>
              </a:buClr>
              <a:buSzPct val="100000"/>
              <a:buFont typeface="Arial"/>
              <a:buNone/>
            </a:pPr>
            <a:r>
              <a:rPr lang="en-US" sz="3200" b="0" i="0" u="none" strike="noStrike" cap="none">
                <a:solidFill>
                  <a:schemeClr val="lt1"/>
                </a:solidFill>
                <a:latin typeface="Calibri"/>
                <a:ea typeface="Calibri"/>
                <a:cs typeface="Calibri"/>
                <a:sym typeface="Calibri"/>
              </a:rPr>
              <a:t>River Otters</a:t>
            </a:r>
            <a:endParaRPr sz="3200" b="0" i="0" u="none" strike="noStrike" cap="none">
              <a:solidFill>
                <a:schemeClr val="lt1"/>
              </a:solidFill>
              <a:latin typeface="Calibri"/>
              <a:ea typeface="Calibri"/>
              <a:cs typeface="Calibri"/>
              <a:sym typeface="Calibri"/>
            </a:endParaRPr>
          </a:p>
        </p:txBody>
      </p:sp>
      <p:sp>
        <p:nvSpPr>
          <p:cNvPr id="164" name="Google Shape;164;p6"/>
          <p:cNvSpPr txBox="1"/>
          <p:nvPr/>
        </p:nvSpPr>
        <p:spPr>
          <a:xfrm>
            <a:off x="24597" y="5490791"/>
            <a:ext cx="2338134" cy="762000"/>
          </a:xfrm>
          <a:prstGeom prst="rect">
            <a:avLst/>
          </a:prstGeom>
          <a:noFill/>
          <a:ln>
            <a:noFill/>
          </a:ln>
        </p:spPr>
        <p:txBody>
          <a:bodyPr spcFirstLastPara="1" wrap="square" lIns="91425" tIns="45700" rIns="91425" bIns="45700" anchor="t" anchorCtr="0">
            <a:normAutofit/>
          </a:bodyPr>
          <a:lstStyle/>
          <a:p>
            <a:pPr marL="342900" marR="0" lvl="0" indent="-342900" algn="ctr" rtl="0">
              <a:lnSpc>
                <a:spcPct val="100000"/>
              </a:lnSpc>
              <a:spcBef>
                <a:spcPts val="0"/>
              </a:spcBef>
              <a:spcAft>
                <a:spcPts val="0"/>
              </a:spcAft>
              <a:buClr>
                <a:schemeClr val="lt1"/>
              </a:buClr>
              <a:buSzPts val="3000"/>
              <a:buFont typeface="Arial"/>
              <a:buNone/>
            </a:pPr>
            <a:r>
              <a:rPr lang="en-US" sz="3000" b="0" i="0" u="none" strike="noStrike" cap="none">
                <a:solidFill>
                  <a:schemeClr val="lt1"/>
                </a:solidFill>
                <a:latin typeface="Calibri"/>
                <a:ea typeface="Calibri"/>
                <a:cs typeface="Calibri"/>
                <a:sym typeface="Calibri"/>
              </a:rPr>
              <a:t>Frogs</a:t>
            </a:r>
            <a:endParaRPr sz="3000" b="0" i="0" u="none" strike="noStrike" cap="none">
              <a:solidFill>
                <a:schemeClr val="lt1"/>
              </a:solidFill>
              <a:latin typeface="Calibri"/>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animEffect transition="in" filter="fade">
                                      <p:cBhvr>
                                        <p:cTn id="7" dur="500"/>
                                        <p:tgtEl>
                                          <p:spTgt spid="1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fade">
                                      <p:cBhvr>
                                        <p:cTn id="12" dur="500"/>
                                        <p:tgtEl>
                                          <p:spTgt spid="1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
                                        </p:tgtEl>
                                        <p:attrNameLst>
                                          <p:attrName>style.visibility</p:attrName>
                                        </p:attrNameLst>
                                      </p:cBhvr>
                                      <p:to>
                                        <p:strVal val="visible"/>
                                      </p:to>
                                    </p:set>
                                    <p:animEffect transition="in" filter="fade">
                                      <p:cBhvr>
                                        <p:cTn id="17" dur="500"/>
                                        <p:tgtEl>
                                          <p:spTgt spid="1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
                                        </p:tgtEl>
                                        <p:attrNameLst>
                                          <p:attrName>style.visibility</p:attrName>
                                        </p:attrNameLst>
                                      </p:cBhvr>
                                      <p:to>
                                        <p:strVal val="visible"/>
                                      </p:to>
                                    </p:set>
                                    <p:animEffect transition="in" filter="fade">
                                      <p:cBhvr>
                                        <p:cTn id="22"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7"/>
          <p:cNvPicPr preferRelativeResize="0"/>
          <p:nvPr/>
        </p:nvPicPr>
        <p:blipFill rotWithShape="1">
          <a:blip r:embed="rId3">
            <a:alphaModFix/>
          </a:blip>
          <a:srcRect/>
          <a:stretch/>
        </p:blipFill>
        <p:spPr>
          <a:xfrm>
            <a:off x="0" y="3809999"/>
            <a:ext cx="5794752" cy="3042245"/>
          </a:xfrm>
          <a:prstGeom prst="rect">
            <a:avLst/>
          </a:prstGeom>
          <a:noFill/>
          <a:ln>
            <a:noFill/>
          </a:ln>
        </p:spPr>
      </p:pic>
      <p:pic>
        <p:nvPicPr>
          <p:cNvPr id="171" name="Google Shape;171;p7"/>
          <p:cNvPicPr preferRelativeResize="0"/>
          <p:nvPr/>
        </p:nvPicPr>
        <p:blipFill rotWithShape="1">
          <a:blip r:embed="rId4">
            <a:alphaModFix/>
          </a:blip>
          <a:srcRect/>
          <a:stretch/>
        </p:blipFill>
        <p:spPr>
          <a:xfrm>
            <a:off x="0" y="-81665"/>
            <a:ext cx="5181600" cy="3891665"/>
          </a:xfrm>
          <a:prstGeom prst="rect">
            <a:avLst/>
          </a:prstGeom>
          <a:noFill/>
          <a:ln>
            <a:noFill/>
          </a:ln>
        </p:spPr>
      </p:pic>
      <p:sp>
        <p:nvSpPr>
          <p:cNvPr id="172" name="Google Shape;172;p7"/>
          <p:cNvSpPr txBox="1"/>
          <p:nvPr/>
        </p:nvSpPr>
        <p:spPr>
          <a:xfrm>
            <a:off x="21921" y="1864167"/>
            <a:ext cx="3153048" cy="762000"/>
          </a:xfrm>
          <a:prstGeom prst="rect">
            <a:avLst/>
          </a:prstGeom>
          <a:noFill/>
          <a:ln>
            <a:noFill/>
          </a:ln>
        </p:spPr>
        <p:txBody>
          <a:bodyPr spcFirstLastPara="1" wrap="square" lIns="91425" tIns="45700" rIns="91425" bIns="45700" anchor="t" anchorCtr="0">
            <a:normAutofit/>
          </a:bodyPr>
          <a:lstStyle/>
          <a:p>
            <a:pPr marL="342900" marR="0" lvl="0" indent="-342900" algn="ctr" rtl="0">
              <a:lnSpc>
                <a:spcPct val="100000"/>
              </a:lnSpc>
              <a:spcBef>
                <a:spcPts val="0"/>
              </a:spcBef>
              <a:spcAft>
                <a:spcPts val="0"/>
              </a:spcAft>
              <a:buClr>
                <a:schemeClr val="lt1"/>
              </a:buClr>
              <a:buSzPts val="3000"/>
              <a:buFont typeface="Arial"/>
              <a:buNone/>
            </a:pPr>
            <a:r>
              <a:rPr lang="en-US" sz="3000" b="0" i="0" u="none" strike="noStrike" cap="none">
                <a:solidFill>
                  <a:schemeClr val="lt1"/>
                </a:solidFill>
                <a:latin typeface="Calibri"/>
                <a:ea typeface="Calibri"/>
                <a:cs typeface="Calibri"/>
                <a:sym typeface="Calibri"/>
              </a:rPr>
              <a:t>Great Blue Heron</a:t>
            </a:r>
            <a:endParaRPr sz="3000" b="0" i="0" u="none" strike="noStrike" cap="none">
              <a:solidFill>
                <a:schemeClr val="lt1"/>
              </a:solidFill>
              <a:latin typeface="Calibri"/>
              <a:ea typeface="Calibri"/>
              <a:cs typeface="Calibri"/>
              <a:sym typeface="Calibri"/>
            </a:endParaRPr>
          </a:p>
        </p:txBody>
      </p:sp>
      <p:pic>
        <p:nvPicPr>
          <p:cNvPr id="173" name="Google Shape;173;p7"/>
          <p:cNvPicPr preferRelativeResize="0"/>
          <p:nvPr/>
        </p:nvPicPr>
        <p:blipFill rotWithShape="1">
          <a:blip r:embed="rId5">
            <a:alphaModFix/>
          </a:blip>
          <a:srcRect/>
          <a:stretch/>
        </p:blipFill>
        <p:spPr>
          <a:xfrm>
            <a:off x="4952999" y="-76200"/>
            <a:ext cx="4191001" cy="3855721"/>
          </a:xfrm>
          <a:prstGeom prst="rect">
            <a:avLst/>
          </a:prstGeom>
          <a:noFill/>
          <a:ln>
            <a:noFill/>
          </a:ln>
        </p:spPr>
      </p:pic>
      <p:sp>
        <p:nvSpPr>
          <p:cNvPr id="174" name="Google Shape;174;p7"/>
          <p:cNvSpPr txBox="1"/>
          <p:nvPr/>
        </p:nvSpPr>
        <p:spPr>
          <a:xfrm>
            <a:off x="-255672" y="4020916"/>
            <a:ext cx="3153048" cy="762000"/>
          </a:xfrm>
          <a:prstGeom prst="rect">
            <a:avLst/>
          </a:prstGeom>
          <a:noFill/>
          <a:ln>
            <a:noFill/>
          </a:ln>
        </p:spPr>
        <p:txBody>
          <a:bodyPr spcFirstLastPara="1" wrap="square" lIns="91425" tIns="45700" rIns="91425" bIns="45700" anchor="t" anchorCtr="0">
            <a:normAutofit/>
          </a:bodyPr>
          <a:lstStyle/>
          <a:p>
            <a:pPr marL="342900" marR="0" lvl="0" indent="-342900" algn="ctr" rtl="0">
              <a:lnSpc>
                <a:spcPct val="100000"/>
              </a:lnSpc>
              <a:spcBef>
                <a:spcPts val="0"/>
              </a:spcBef>
              <a:spcAft>
                <a:spcPts val="0"/>
              </a:spcAft>
              <a:buClr>
                <a:schemeClr val="lt1"/>
              </a:buClr>
              <a:buSzPts val="3000"/>
              <a:buFont typeface="Arial"/>
              <a:buNone/>
            </a:pPr>
            <a:r>
              <a:rPr lang="en-US" sz="3000" b="0" i="0" u="none" strike="noStrike" cap="none">
                <a:solidFill>
                  <a:schemeClr val="lt1"/>
                </a:solidFill>
                <a:latin typeface="Calibri"/>
                <a:ea typeface="Calibri"/>
                <a:cs typeface="Calibri"/>
                <a:sym typeface="Calibri"/>
              </a:rPr>
              <a:t>Great Egret</a:t>
            </a:r>
            <a:endParaRPr sz="3000" b="0" i="0" u="none" strike="noStrike" cap="none">
              <a:solidFill>
                <a:schemeClr val="lt1"/>
              </a:solidFill>
              <a:latin typeface="Calibri"/>
              <a:ea typeface="Calibri"/>
              <a:cs typeface="Calibri"/>
              <a:sym typeface="Calibri"/>
            </a:endParaRPr>
          </a:p>
        </p:txBody>
      </p:sp>
      <p:sp>
        <p:nvSpPr>
          <p:cNvPr id="175" name="Google Shape;175;p7"/>
          <p:cNvSpPr txBox="1"/>
          <p:nvPr/>
        </p:nvSpPr>
        <p:spPr>
          <a:xfrm>
            <a:off x="5029199" y="2245167"/>
            <a:ext cx="4092879" cy="762000"/>
          </a:xfrm>
          <a:prstGeom prst="rect">
            <a:avLst/>
          </a:prstGeom>
          <a:noFill/>
          <a:ln>
            <a:noFill/>
          </a:ln>
        </p:spPr>
        <p:txBody>
          <a:bodyPr spcFirstLastPara="1" wrap="square" lIns="91425" tIns="45700" rIns="91425" bIns="45700" anchor="t" anchorCtr="0">
            <a:normAutofit fontScale="92500"/>
          </a:bodyPr>
          <a:lstStyle/>
          <a:p>
            <a:pPr marL="342900" marR="0" lvl="0" indent="-342900" algn="ctr" rtl="0">
              <a:lnSpc>
                <a:spcPct val="100000"/>
              </a:lnSpc>
              <a:spcBef>
                <a:spcPts val="0"/>
              </a:spcBef>
              <a:spcAft>
                <a:spcPts val="0"/>
              </a:spcAft>
              <a:buClr>
                <a:schemeClr val="lt1"/>
              </a:buClr>
              <a:buSzPct val="100000"/>
              <a:buFont typeface="Arial"/>
              <a:buNone/>
            </a:pPr>
            <a:r>
              <a:rPr lang="en-US" sz="3000" b="0" i="0" u="none" strike="noStrike" cap="none">
                <a:solidFill>
                  <a:schemeClr val="lt1"/>
                </a:solidFill>
                <a:latin typeface="Calibri"/>
                <a:ea typeface="Calibri"/>
                <a:cs typeface="Calibri"/>
                <a:sym typeface="Calibri"/>
              </a:rPr>
              <a:t>Little Blue Heron (juvenile)</a:t>
            </a:r>
            <a:endParaRPr sz="3000" b="0" i="0" u="none" strike="noStrike" cap="none">
              <a:solidFill>
                <a:schemeClr val="lt1"/>
              </a:solidFill>
              <a:latin typeface="Calibri"/>
              <a:ea typeface="Calibri"/>
              <a:cs typeface="Calibri"/>
              <a:sym typeface="Calibri"/>
            </a:endParaRPr>
          </a:p>
        </p:txBody>
      </p:sp>
      <p:pic>
        <p:nvPicPr>
          <p:cNvPr id="176" name="Google Shape;176;p7"/>
          <p:cNvPicPr preferRelativeResize="0"/>
          <p:nvPr/>
        </p:nvPicPr>
        <p:blipFill rotWithShape="1">
          <a:blip r:embed="rId6">
            <a:alphaModFix/>
          </a:blip>
          <a:srcRect/>
          <a:stretch/>
        </p:blipFill>
        <p:spPr>
          <a:xfrm>
            <a:off x="4929923" y="3768878"/>
            <a:ext cx="4823677" cy="3119311"/>
          </a:xfrm>
          <a:prstGeom prst="rect">
            <a:avLst/>
          </a:prstGeom>
          <a:noFill/>
          <a:ln>
            <a:noFill/>
          </a:ln>
        </p:spPr>
      </p:pic>
      <p:sp>
        <p:nvSpPr>
          <p:cNvPr id="177" name="Google Shape;177;p7"/>
          <p:cNvSpPr txBox="1"/>
          <p:nvPr/>
        </p:nvSpPr>
        <p:spPr>
          <a:xfrm>
            <a:off x="5410200" y="3915304"/>
            <a:ext cx="3751089" cy="1037696"/>
          </a:xfrm>
          <a:prstGeom prst="rect">
            <a:avLst/>
          </a:prstGeom>
          <a:noFill/>
          <a:ln>
            <a:noFill/>
          </a:ln>
        </p:spPr>
        <p:txBody>
          <a:bodyPr spcFirstLastPara="1" wrap="square" lIns="91425" tIns="45700" rIns="91425" bIns="45700" anchor="t" anchorCtr="0">
            <a:normAutofit lnSpcReduction="10000"/>
          </a:bodyPr>
          <a:lstStyle/>
          <a:p>
            <a:pPr marL="342900" marR="0" lvl="0" indent="-342900" algn="ctr" rtl="0">
              <a:lnSpc>
                <a:spcPct val="100000"/>
              </a:lnSpc>
              <a:spcBef>
                <a:spcPts val="0"/>
              </a:spcBef>
              <a:spcAft>
                <a:spcPts val="0"/>
              </a:spcAft>
              <a:buClr>
                <a:schemeClr val="lt1"/>
              </a:buClr>
              <a:buSzPts val="3000"/>
              <a:buFont typeface="Arial"/>
              <a:buNone/>
            </a:pPr>
            <a:r>
              <a:rPr lang="en-US" sz="3000" b="0" i="0" u="none" strike="noStrike" cap="none">
                <a:solidFill>
                  <a:schemeClr val="lt1"/>
                </a:solidFill>
                <a:latin typeface="Calibri"/>
                <a:ea typeface="Calibri"/>
                <a:cs typeface="Calibri"/>
                <a:sym typeface="Calibri"/>
              </a:rPr>
              <a:t>Common Goldeneye </a:t>
            </a:r>
            <a:endParaRPr sz="1400" b="0" i="0" u="none" strike="noStrike" cap="none">
              <a:solidFill>
                <a:srgbClr val="000000"/>
              </a:solidFill>
              <a:latin typeface="Arial"/>
              <a:ea typeface="Arial"/>
              <a:cs typeface="Arial"/>
              <a:sym typeface="Arial"/>
            </a:endParaRPr>
          </a:p>
          <a:p>
            <a:pPr marL="342900" marR="0" lvl="0" indent="-342900" algn="ctr" rtl="0">
              <a:lnSpc>
                <a:spcPct val="100000"/>
              </a:lnSpc>
              <a:spcBef>
                <a:spcPts val="600"/>
              </a:spcBef>
              <a:spcAft>
                <a:spcPts val="0"/>
              </a:spcAft>
              <a:buClr>
                <a:schemeClr val="lt1"/>
              </a:buClr>
              <a:buSzPts val="3000"/>
              <a:buFont typeface="Arial"/>
              <a:buNone/>
            </a:pPr>
            <a:r>
              <a:rPr lang="en-US" sz="3000" b="0" i="0" u="none" strike="noStrike" cap="none">
                <a:solidFill>
                  <a:schemeClr val="lt1"/>
                </a:solidFill>
                <a:latin typeface="Calibri"/>
                <a:ea typeface="Calibri"/>
                <a:cs typeface="Calibri"/>
                <a:sym typeface="Calibri"/>
              </a:rPr>
              <a:t>Duck</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500"/>
                                        <p:tgtEl>
                                          <p:spTgt spid="1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gtEl>
                                        <p:attrNameLst>
                                          <p:attrName>style.visibility</p:attrName>
                                        </p:attrNameLst>
                                      </p:cBhvr>
                                      <p:to>
                                        <p:strVal val="visible"/>
                                      </p:to>
                                    </p:set>
                                    <p:animEffect transition="in" filter="fade">
                                      <p:cBhvr>
                                        <p:cTn id="17" dur="500"/>
                                        <p:tgtEl>
                                          <p:spTgt spid="1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fade">
                                      <p:cBhvr>
                                        <p:cTn id="22"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8"/>
          <p:cNvSpPr txBox="1">
            <a:spLocks noGrp="1"/>
          </p:cNvSpPr>
          <p:nvPr>
            <p:ph type="title"/>
          </p:nvPr>
        </p:nvSpPr>
        <p:spPr>
          <a:xfrm>
            <a:off x="0" y="152400"/>
            <a:ext cx="9144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365050"/>
              </a:buClr>
              <a:buSzPts val="3600"/>
              <a:buFont typeface="Calibri"/>
              <a:buNone/>
            </a:pPr>
            <a:r>
              <a:rPr lang="en-US" sz="3600" b="1">
                <a:solidFill>
                  <a:srgbClr val="365050"/>
                </a:solidFill>
                <a:latin typeface="Calibri"/>
                <a:ea typeface="Calibri"/>
                <a:cs typeface="Calibri"/>
                <a:sym typeface="Calibri"/>
              </a:rPr>
              <a:t>What Do Crayfish Eat?</a:t>
            </a:r>
            <a:endParaRPr/>
          </a:p>
        </p:txBody>
      </p:sp>
      <p:sp>
        <p:nvSpPr>
          <p:cNvPr id="184" name="Google Shape;184;p8"/>
          <p:cNvSpPr txBox="1"/>
          <p:nvPr/>
        </p:nvSpPr>
        <p:spPr>
          <a:xfrm>
            <a:off x="0" y="990600"/>
            <a:ext cx="9144000" cy="762000"/>
          </a:xfrm>
          <a:prstGeom prst="rect">
            <a:avLst/>
          </a:prstGeom>
          <a:noFill/>
          <a:ln>
            <a:noFill/>
          </a:ln>
        </p:spPr>
        <p:txBody>
          <a:bodyPr spcFirstLastPara="1" wrap="square" lIns="91425" tIns="45700" rIns="91425" bIns="45700" anchor="t" anchorCtr="0">
            <a:normAutofit/>
          </a:bodyPr>
          <a:lstStyle/>
          <a:p>
            <a:pPr marL="342900" marR="0" lvl="0" indent="-34290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Almost anything!</a:t>
            </a:r>
            <a:endParaRPr sz="2100" b="0" i="1" u="none" strike="noStrike" cap="none">
              <a:solidFill>
                <a:schemeClr val="dk1"/>
              </a:solidFill>
              <a:latin typeface="Calibri"/>
              <a:ea typeface="Calibri"/>
              <a:cs typeface="Calibri"/>
              <a:sym typeface="Calibri"/>
            </a:endParaRPr>
          </a:p>
        </p:txBody>
      </p:sp>
      <p:pic>
        <p:nvPicPr>
          <p:cNvPr id="185" name="Google Shape;185;p8"/>
          <p:cNvPicPr preferRelativeResize="0"/>
          <p:nvPr/>
        </p:nvPicPr>
        <p:blipFill rotWithShape="1">
          <a:blip r:embed="rId3">
            <a:alphaModFix/>
          </a:blip>
          <a:srcRect/>
          <a:stretch/>
        </p:blipFill>
        <p:spPr>
          <a:xfrm>
            <a:off x="1130101" y="1832552"/>
            <a:ext cx="6794699" cy="4490871"/>
          </a:xfrm>
          <a:prstGeom prst="rect">
            <a:avLst/>
          </a:prstGeom>
          <a:noFill/>
          <a:ln>
            <a:noFill/>
          </a:ln>
        </p:spPr>
      </p:pic>
      <p:sp>
        <p:nvSpPr>
          <p:cNvPr id="186" name="Google Shape;186;p8"/>
          <p:cNvSpPr txBox="1">
            <a:spLocks noGrp="1"/>
          </p:cNvSpPr>
          <p:nvPr>
            <p:ph type="body" idx="1"/>
          </p:nvPr>
        </p:nvSpPr>
        <p:spPr>
          <a:xfrm>
            <a:off x="0" y="1905000"/>
            <a:ext cx="9144000" cy="1290128"/>
          </a:xfrm>
          <a:prstGeom prst="rect">
            <a:avLst/>
          </a:prstGeom>
          <a:noFill/>
          <a:ln>
            <a:noFill/>
          </a:ln>
        </p:spPr>
        <p:txBody>
          <a:bodyPr spcFirstLastPara="1" wrap="square" lIns="91425" tIns="45700" rIns="91425" bIns="45700" anchor="t" anchorCtr="0">
            <a:normAutofit/>
          </a:bodyPr>
          <a:lstStyle/>
          <a:p>
            <a:pPr marL="342900" lvl="0" indent="-342900" algn="ctr" rtl="0">
              <a:lnSpc>
                <a:spcPct val="100000"/>
              </a:lnSpc>
              <a:spcBef>
                <a:spcPts val="0"/>
              </a:spcBef>
              <a:spcAft>
                <a:spcPts val="0"/>
              </a:spcAft>
              <a:buClr>
                <a:schemeClr val="lt1"/>
              </a:buClr>
              <a:buSzPts val="3200"/>
              <a:buNone/>
            </a:pPr>
            <a:r>
              <a:rPr lang="en-US">
                <a:solidFill>
                  <a:schemeClr val="lt1"/>
                </a:solidFill>
                <a:latin typeface="Calibri"/>
                <a:ea typeface="Calibri"/>
                <a:cs typeface="Calibri"/>
                <a:sym typeface="Calibri"/>
              </a:rPr>
              <a:t>dead + living animals + plants</a:t>
            </a:r>
            <a:endParaRPr/>
          </a:p>
        </p:txBody>
      </p:sp>
      <p:pic>
        <p:nvPicPr>
          <p:cNvPr id="187" name="Google Shape;187;p8"/>
          <p:cNvPicPr preferRelativeResize="0"/>
          <p:nvPr/>
        </p:nvPicPr>
        <p:blipFill rotWithShape="1">
          <a:blip r:embed="rId4">
            <a:alphaModFix/>
          </a:blip>
          <a:srcRect/>
          <a:stretch/>
        </p:blipFill>
        <p:spPr>
          <a:xfrm>
            <a:off x="0" y="699230"/>
            <a:ext cx="3801005" cy="2495898"/>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5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xEl>
                                              <p:pRg st="0" end="0"/>
                                            </p:txEl>
                                          </p:spTgt>
                                        </p:tgtEl>
                                        <p:attrNameLst>
                                          <p:attrName>style.visibility</p:attrName>
                                        </p:attrNameLst>
                                      </p:cBhvr>
                                      <p:to>
                                        <p:strVal val="visible"/>
                                      </p:to>
                                    </p:set>
                                    <p:animEffect transition="in" filter="fade">
                                      <p:cBhvr>
                                        <p:cTn id="12" dur="500"/>
                                        <p:tgtEl>
                                          <p:spTgt spid="18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85"/>
                                        </p:tgtEl>
                                        <p:attrNameLst>
                                          <p:attrName>style.visibility</p:attrName>
                                        </p:attrNameLst>
                                      </p:cBhvr>
                                      <p:to>
                                        <p:strVal val="visible"/>
                                      </p:to>
                                    </p:set>
                                    <p:animEffect transition="in" filter="fade">
                                      <p:cBhvr>
                                        <p:cTn id="15"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9"/>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94" name="Google Shape;194;p9"/>
          <p:cNvSpPr txBox="1"/>
          <p:nvPr/>
        </p:nvSpPr>
        <p:spPr>
          <a:xfrm>
            <a:off x="7467600" y="4322058"/>
            <a:ext cx="1981200" cy="64633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libri"/>
                <a:ea typeface="Calibri"/>
                <a:cs typeface="Calibri"/>
                <a:sym typeface="Calibri"/>
              </a:rPr>
              <a:t>Shelter</a:t>
            </a:r>
            <a:endParaRPr sz="1400" b="0" i="0" u="none" strike="noStrike" cap="none">
              <a:solidFill>
                <a:srgbClr val="000000"/>
              </a:solidFill>
              <a:latin typeface="Arial"/>
              <a:ea typeface="Arial"/>
              <a:cs typeface="Arial"/>
              <a:sym typeface="Arial"/>
            </a:endParaRPr>
          </a:p>
        </p:txBody>
      </p:sp>
      <p:sp>
        <p:nvSpPr>
          <p:cNvPr id="195" name="Google Shape;195;p9"/>
          <p:cNvSpPr txBox="1">
            <a:spLocks noGrp="1"/>
          </p:cNvSpPr>
          <p:nvPr>
            <p:ph type="title"/>
          </p:nvPr>
        </p:nvSpPr>
        <p:spPr>
          <a:xfrm>
            <a:off x="1285875" y="270770"/>
            <a:ext cx="6711699"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100000"/>
              <a:buFont typeface="Calibri"/>
              <a:buNone/>
            </a:pPr>
            <a:r>
              <a:rPr lang="en-US" b="1">
                <a:solidFill>
                  <a:schemeClr val="lt1"/>
                </a:solidFill>
                <a:latin typeface="Calibri"/>
                <a:ea typeface="Calibri"/>
                <a:cs typeface="Calibri"/>
                <a:sym typeface="Calibri"/>
              </a:rPr>
              <a:t>What do crayfish and other animals need to live?</a:t>
            </a:r>
            <a:endParaRPr/>
          </a:p>
        </p:txBody>
      </p:sp>
      <p:sp>
        <p:nvSpPr>
          <p:cNvPr id="196" name="Google Shape;196;p9"/>
          <p:cNvSpPr txBox="1"/>
          <p:nvPr/>
        </p:nvSpPr>
        <p:spPr>
          <a:xfrm>
            <a:off x="3448652" y="1493222"/>
            <a:ext cx="2246695" cy="64633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libri"/>
                <a:ea typeface="Calibri"/>
                <a:cs typeface="Calibri"/>
                <a:sym typeface="Calibri"/>
              </a:rPr>
              <a:t>Water</a:t>
            </a:r>
            <a:endParaRPr sz="1400" b="0" i="0" u="none" strike="noStrike" cap="none">
              <a:solidFill>
                <a:srgbClr val="000000"/>
              </a:solidFill>
              <a:latin typeface="Arial"/>
              <a:ea typeface="Arial"/>
              <a:cs typeface="Arial"/>
              <a:sym typeface="Arial"/>
            </a:endParaRPr>
          </a:p>
        </p:txBody>
      </p:sp>
      <p:sp>
        <p:nvSpPr>
          <p:cNvPr id="197" name="Google Shape;197;p9"/>
          <p:cNvSpPr/>
          <p:nvPr/>
        </p:nvSpPr>
        <p:spPr>
          <a:xfrm>
            <a:off x="4419600" y="4609039"/>
            <a:ext cx="1526221"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libri"/>
                <a:ea typeface="Calibri"/>
                <a:cs typeface="Calibri"/>
                <a:sym typeface="Calibri"/>
              </a:rPr>
              <a:t>Space</a:t>
            </a:r>
            <a:endParaRPr sz="1400" b="0" i="0" u="none" strike="noStrike" cap="none">
              <a:solidFill>
                <a:srgbClr val="000000"/>
              </a:solidFill>
              <a:latin typeface="Arial"/>
              <a:ea typeface="Arial"/>
              <a:cs typeface="Arial"/>
              <a:sym typeface="Arial"/>
            </a:endParaRPr>
          </a:p>
        </p:txBody>
      </p:sp>
      <p:sp>
        <p:nvSpPr>
          <p:cNvPr id="198" name="Google Shape;198;p9"/>
          <p:cNvSpPr txBox="1"/>
          <p:nvPr/>
        </p:nvSpPr>
        <p:spPr>
          <a:xfrm>
            <a:off x="3727324" y="3652741"/>
            <a:ext cx="1828800" cy="64633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libri"/>
                <a:ea typeface="Calibri"/>
                <a:cs typeface="Calibri"/>
                <a:sym typeface="Calibri"/>
              </a:rPr>
              <a:t>Food</a:t>
            </a:r>
            <a:endParaRPr sz="1400" b="0" i="0" u="none" strike="noStrike" cap="none">
              <a:solidFill>
                <a:srgbClr val="000000"/>
              </a:solidFill>
              <a:latin typeface="Arial"/>
              <a:ea typeface="Arial"/>
              <a:cs typeface="Arial"/>
              <a:sym typeface="Arial"/>
            </a:endParaRPr>
          </a:p>
        </p:txBody>
      </p:sp>
      <p:sp>
        <p:nvSpPr>
          <p:cNvPr id="199" name="Google Shape;199;p9"/>
          <p:cNvSpPr txBox="1"/>
          <p:nvPr/>
        </p:nvSpPr>
        <p:spPr>
          <a:xfrm>
            <a:off x="295275" y="1752315"/>
            <a:ext cx="19812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libri"/>
                <a:ea typeface="Calibri"/>
                <a:cs typeface="Calibri"/>
                <a:sym typeface="Calibri"/>
              </a:rPr>
              <a:t>Oxygen</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500"/>
                                        <p:tgtEl>
                                          <p:spTgt spid="1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gtEl>
                                        <p:attrNameLst>
                                          <p:attrName>style.visibility</p:attrName>
                                        </p:attrNameLst>
                                      </p:cBhvr>
                                      <p:to>
                                        <p:strVal val="visible"/>
                                      </p:to>
                                    </p:set>
                                    <p:animEffect transition="in" filter="fade">
                                      <p:cBhvr>
                                        <p:cTn id="12" dur="500"/>
                                        <p:tgtEl>
                                          <p:spTgt spid="1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
                                        </p:tgtEl>
                                        <p:attrNameLst>
                                          <p:attrName>style.visibility</p:attrName>
                                        </p:attrNameLst>
                                      </p:cBhvr>
                                      <p:to>
                                        <p:strVal val="visible"/>
                                      </p:to>
                                    </p:set>
                                    <p:animEffect transition="in" filter="fade">
                                      <p:cBhvr>
                                        <p:cTn id="17" dur="500"/>
                                        <p:tgtEl>
                                          <p:spTgt spid="1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7"/>
                                        </p:tgtEl>
                                        <p:attrNameLst>
                                          <p:attrName>style.visibility</p:attrName>
                                        </p:attrNameLst>
                                      </p:cBhvr>
                                      <p:to>
                                        <p:strVal val="visible"/>
                                      </p:to>
                                    </p:set>
                                    <p:animEffect transition="in" filter="fade">
                                      <p:cBhvr>
                                        <p:cTn id="22" dur="500"/>
                                        <p:tgtEl>
                                          <p:spTgt spid="1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9"/>
                                        </p:tgtEl>
                                        <p:attrNameLst>
                                          <p:attrName>style.visibility</p:attrName>
                                        </p:attrNameLst>
                                      </p:cBhvr>
                                      <p:to>
                                        <p:strVal val="visible"/>
                                      </p:to>
                                    </p:set>
                                    <p:animEffect transition="in" filter="fade">
                                      <p:cBhvr>
                                        <p:cTn id="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1052</Words>
  <Application>Microsoft Office PowerPoint</Application>
  <PresentationFormat>On-screen Show (4:3)</PresentationFormat>
  <Paragraphs>98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Open Sans</vt:lpstr>
      <vt:lpstr>Office Theme</vt:lpstr>
      <vt:lpstr>PowerPoint Presentation</vt:lpstr>
      <vt:lpstr>PowerPoint Presentation</vt:lpstr>
      <vt:lpstr>PowerPoint Presentation</vt:lpstr>
      <vt:lpstr>PowerPoint Presentation</vt:lpstr>
      <vt:lpstr>Plants</vt:lpstr>
      <vt:lpstr>Many Animals Eat Crayfish</vt:lpstr>
      <vt:lpstr>PowerPoint Presentation</vt:lpstr>
      <vt:lpstr>What Do Crayfish Eat?</vt:lpstr>
      <vt:lpstr>What do crayfish and other animals need to live?</vt:lpstr>
      <vt:lpstr>Northern Clearwater Crayfish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Rick Reynolds</dc:creator>
  <cp:lastModifiedBy>Szklaruk, Natalia</cp:lastModifiedBy>
  <cp:revision>1</cp:revision>
  <dcterms:created xsi:type="dcterms:W3CDTF">2014-01-09T21:50:49Z</dcterms:created>
  <dcterms:modified xsi:type="dcterms:W3CDTF">2025-04-01T17:21:55Z</dcterms:modified>
</cp:coreProperties>
</file>