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LklZGTghZEKpefq+lyEZBUYDJ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Discuss life cycle 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Tell students that crayfish have adaptations which help them survive at each stage of their life cycle.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Crayfish go through roughly 11 molts while they are growing.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Image Sources: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by Greg Hume: https://commons.wikimedia.org/wiki/File:CrayfishEggs.jpg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 crayfish by Kimberly Emerson/U.S. Fish &amp; Wildlife Service: </a:t>
            </a:r>
            <a:r>
              <a:rPr lang="en-US"/>
              <a:t>https://www.flickr.com/photos/usfwsmidwest/25867149202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White crayfish exoskeleton: https://commons.wikimedia.org/wiki/File:Old_Exoskeleton_of_a_White_Crayfish_(Procambarus_sp.)_after_Moulting.jpg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 how crayfish are most active at night, and how that might help them to survive. (Less visible to predators, cooler, etc.)</a:t>
            </a:r>
            <a:endParaRPr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1" lang="en-US" sz="1200" u="sng">
                <a:latin typeface="Calibri"/>
                <a:ea typeface="Calibri"/>
                <a:cs typeface="Calibri"/>
                <a:sym typeface="Calibri"/>
              </a:rPr>
              <a:t>Crayfish Anatomy / Adaptations</a:t>
            </a:r>
            <a:endParaRPr b="1" u="sng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Cephalothorax: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joined thorax and head of crayfish and other arthropods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Abdomen: </a:t>
            </a:r>
            <a:r>
              <a:rPr b="0" lang="en-US"/>
              <a:t>section behind the thorax covered in 6 plates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Tergum: </a:t>
            </a:r>
            <a:r>
              <a:rPr b="0" lang="en-US"/>
              <a:t>name for the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thickened plates on each segment of the body of crayfish and other arthropods; helps to protect soft interior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Carapace: </a:t>
            </a:r>
            <a:r>
              <a:rPr b="0" lang="en-US"/>
              <a:t>hard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 shell of crayfish and other arthropods; protects the crayfish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Antenna:</a:t>
            </a:r>
            <a:r>
              <a:rPr b="0" lang="en-US"/>
              <a:t> long organs used for touch, taste, and smell; helps to sense prey and predators in murky water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Antennule:</a:t>
            </a:r>
            <a:r>
              <a:rPr b="0" lang="en-US"/>
              <a:t> shorter organs also used for touch and taste, as well as balance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5 pairs of walking legs</a:t>
            </a:r>
            <a:r>
              <a:rPr b="1" lang="en-US"/>
              <a:t> </a:t>
            </a:r>
            <a:r>
              <a:rPr b="0" lang="en-US"/>
              <a:t>to move along river or pond bottom (locomotion)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Cheliped: </a:t>
            </a:r>
            <a:r>
              <a:rPr b="0"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Fifth </a:t>
            </a:r>
            <a:r>
              <a:rPr b="0" lang="en-US"/>
              <a:t>set of legs </a:t>
            </a:r>
            <a:r>
              <a:rPr b="0"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(closest to the head)</a:t>
            </a:r>
            <a:r>
              <a:rPr b="0" lang="en-US"/>
              <a:t>, enlarged </a:t>
            </a:r>
            <a:r>
              <a:rPr lang="en-US"/>
              <a:t>with</a:t>
            </a:r>
            <a:r>
              <a:rPr b="1" lang="en-US"/>
              <a:t> </a:t>
            </a:r>
            <a:r>
              <a:rPr b="0" lang="en-US"/>
              <a:t>claws to</a:t>
            </a:r>
            <a:r>
              <a:rPr b="1" lang="en-US"/>
              <a:t> </a:t>
            </a:r>
            <a:r>
              <a:rPr b="0" lang="en-US"/>
              <a:t>hold food and provide protection</a:t>
            </a:r>
            <a:endParaRPr b="0"/>
          </a:p>
          <a:p>
            <a:pPr indent="0" lvl="0" marL="0" marR="105156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SzPts val="1400"/>
              <a:buNone/>
            </a:pPr>
            <a:r>
              <a:rPr b="1" lang="en-US" sz="115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Chela</a:t>
            </a:r>
            <a:r>
              <a:rPr lang="en-US" sz="115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: claw located at the end of each cheliped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Uropod: 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pair of abdominal appendages of crayfish and related crustaceans; found on sides of the </a:t>
            </a:r>
            <a:r>
              <a:rPr b="1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telson</a:t>
            </a: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completing the tail fan used for swimming</a:t>
            </a:r>
            <a:endParaRPr/>
          </a:p>
          <a:p>
            <a:pPr indent="0" lvl="0" marL="0" marR="93726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Telson</a:t>
            </a:r>
            <a:r>
              <a:rPr lang="en-US"/>
              <a:t>: An extension of the last abdominal segment; triangular-shaped structure found in between the uropods, completing the tail fan used for swimming</a:t>
            </a:r>
            <a:endParaRPr/>
          </a:p>
          <a:p>
            <a:pPr indent="0" lvl="0" marL="0" marR="937260" rtl="0" algn="l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SzPts val="1400"/>
              <a:buNone/>
            </a:pPr>
            <a:r>
              <a:rPr b="1" lang="en-US" sz="115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Swimmerets</a:t>
            </a:r>
            <a:r>
              <a:rPr lang="en-US" sz="1150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: small appendages on the ventral side (underside) of their abdomen; in males, they are used in mating; in females, they are used to hold eggs and baby crayfish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Image source: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lang="en-US"/>
              <a:t>Crayfish sketchbook illustration: https://commons.wikimedia.org/wiki/File:Sketchbook_of_fishes_-_34._Fresh_water_crayfish_William_Buelow_Gould,_c1832.jpg</a:t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Rostrum: </a:t>
            </a:r>
            <a:r>
              <a:rPr lang="en-US"/>
              <a:t>beak-like projection; ask students what function might be; protects eyes, antennae, and antennules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Eyes on stalks:</a:t>
            </a:r>
            <a:r>
              <a:rPr lang="en-US"/>
              <a:t> can be rotated for very large field of view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Cervical groove: </a:t>
            </a:r>
            <a:r>
              <a:rPr b="0" lang="en-US"/>
              <a:t>indentation that</a:t>
            </a:r>
            <a:r>
              <a:rPr b="1" lang="en-US"/>
              <a:t> </a:t>
            </a:r>
            <a:r>
              <a:rPr lang="en-US"/>
              <a:t>separates head and thorax, which are connected in crayfish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Gills: </a:t>
            </a:r>
            <a:r>
              <a:rPr lang="en-US"/>
              <a:t>extracts Oxygen from water; used to breathe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Maxilla: </a:t>
            </a:r>
            <a:r>
              <a:rPr lang="en-US"/>
              <a:t>help draw water over gills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b="1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Maxillipeds: </a:t>
            </a:r>
            <a:r>
              <a:rPr b="0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hold food; can touch and taste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Mandible:</a:t>
            </a:r>
            <a:r>
              <a:rPr lang="en-US"/>
              <a:t> crushes food to be swallowed by mouth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Green glands: </a:t>
            </a:r>
            <a:r>
              <a:rPr lang="en-US"/>
              <a:t>help to filter waste products and balance salt levels in blood; similar to kidneys in humans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Maxillipeds: </a:t>
            </a:r>
            <a:r>
              <a:rPr b="0" lang="en-US" sz="1200">
                <a:latin typeface="Calibri"/>
                <a:ea typeface="Calibri"/>
                <a:cs typeface="Calibri"/>
                <a:sym typeface="Calibri"/>
              </a:rPr>
              <a:t>hold food; can touch and taste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Genital pores: </a:t>
            </a:r>
            <a:r>
              <a:rPr lang="en-US"/>
              <a:t>used in reproduction</a:t>
            </a:r>
            <a:endParaRPr/>
          </a:p>
        </p:txBody>
      </p:sp>
      <p:sp>
        <p:nvSpPr>
          <p:cNvPr id="168" name="Google Shape;16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Genital pores and copulatory organs</a:t>
            </a:r>
            <a:r>
              <a:rPr lang="en-US"/>
              <a:t> used in reproduction</a:t>
            </a:r>
            <a:endParaRPr/>
          </a:p>
        </p:txBody>
      </p:sp>
      <p:sp>
        <p:nvSpPr>
          <p:cNvPr id="181" name="Google Shape;181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4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5.gif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5.png"/><Relationship Id="rId5" Type="http://schemas.openxmlformats.org/officeDocument/2006/relationships/image" Target="../media/image17.gif"/><Relationship Id="rId6" Type="http://schemas.openxmlformats.org/officeDocument/2006/relationships/image" Target="../media/image7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cosystem background.gif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51527" t="0"/>
          <a:stretch/>
        </p:blipFill>
        <p:spPr>
          <a:xfrm>
            <a:off x="-22654" y="0"/>
            <a:ext cx="93190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0" y="695891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Crayfish Adaptations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32396">
            <a:off x="654576" y="3904895"/>
            <a:ext cx="4419600" cy="290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4550" y="2019857"/>
            <a:ext cx="4914900" cy="1007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EFF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7400"/>
            <a:ext cx="3470754" cy="174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9107" y="2057400"/>
            <a:ext cx="3349693" cy="231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4648200"/>
            <a:ext cx="2270660" cy="214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007368" y="4389218"/>
            <a:ext cx="9317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Eggs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:\Desktop\2nd Grade Presentation Art\Life Cycle\Arrow.gif"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0089">
            <a:off x="5761901" y="4916006"/>
            <a:ext cx="1786361" cy="16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030281" y="4131205"/>
            <a:ext cx="2978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Tiny crayfish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:\Desktop\2nd Grade Presentation Art\Life Cycle\Arrow.gif" id="105" name="Google Shape;10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074914">
            <a:off x="1898213" y="5078744"/>
            <a:ext cx="1572052" cy="145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-228599" y="3893026"/>
            <a:ext cx="32707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Grows larger exoskeletons </a:t>
            </a:r>
            <a:b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 sheds old ones (molting)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:\Desktop\2nd Grade Presentation Art\Life Cycle\Arrow.gif" id="107" name="Google Shape;10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022234">
            <a:off x="1513714" y="858035"/>
            <a:ext cx="1816792" cy="167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Desktop\2nd Grade Presentation Art\Life Cycle\Arrow.gif" id="108" name="Google Shape;10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5720814" y="832386"/>
            <a:ext cx="1820654" cy="16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5057" y="409965"/>
            <a:ext cx="3039005" cy="1995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982930" y="2569208"/>
            <a:ext cx="7162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Crayfish </a:t>
            </a:r>
            <a:b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Life Cycle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744992" y="76200"/>
            <a:ext cx="173323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Adult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30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gae.gif"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5400" y="4309701"/>
            <a:ext cx="1797557" cy="794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ots.gif" id="119" name="Google Shape;11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6200" y="4191000"/>
            <a:ext cx="923544" cy="976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t.gif" id="120" name="Google Shape;12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714638"/>
            <a:ext cx="1143000" cy="1587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0" y="678359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Active at Night (nocturnal)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76400" y="5486400"/>
            <a:ext cx="1951235" cy="1358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741973" y="4550807"/>
            <a:ext cx="1402027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Cheliped (claw)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4"/>
          <p:cNvCxnSpPr/>
          <p:nvPr/>
        </p:nvCxnSpPr>
        <p:spPr>
          <a:xfrm rot="10800000">
            <a:off x="3352801" y="4114800"/>
            <a:ext cx="449831" cy="642263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4"/>
          <p:cNvSpPr/>
          <p:nvPr/>
        </p:nvSpPr>
        <p:spPr>
          <a:xfrm>
            <a:off x="7132373" y="2362200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Antennule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648245" y="4638535"/>
            <a:ext cx="166008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Walking legs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477001" y="1371600"/>
            <a:ext cx="2457098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Antenna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580636" y="3900726"/>
            <a:ext cx="166008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Swimmerets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4"/>
          <p:cNvCxnSpPr/>
          <p:nvPr/>
        </p:nvCxnSpPr>
        <p:spPr>
          <a:xfrm rot="10800000">
            <a:off x="4533764" y="4171471"/>
            <a:ext cx="343036" cy="629129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" name="Google Shape;136;p4"/>
          <p:cNvSpPr/>
          <p:nvPr/>
        </p:nvSpPr>
        <p:spPr>
          <a:xfrm>
            <a:off x="-20669" y="3595926"/>
            <a:ext cx="960342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Telson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Crayfish Anatomy / Adaptations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459428" y="2353200"/>
            <a:ext cx="3246172" cy="1494899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9" name="Google Shape;139;p4"/>
          <p:cNvCxnSpPr/>
          <p:nvPr/>
        </p:nvCxnSpPr>
        <p:spPr>
          <a:xfrm flipH="1" rot="10800000">
            <a:off x="4876800" y="4000646"/>
            <a:ext cx="503142" cy="723754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/>
          <p:nvPr/>
        </p:nvCxnSpPr>
        <p:spPr>
          <a:xfrm flipH="1" rot="10800000">
            <a:off x="5168764" y="4295733"/>
            <a:ext cx="870696" cy="428668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1" name="Google Shape;141;p4"/>
          <p:cNvSpPr/>
          <p:nvPr/>
        </p:nvSpPr>
        <p:spPr>
          <a:xfrm>
            <a:off x="3657600" y="2895600"/>
            <a:ext cx="1200170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221289" y="2286000"/>
            <a:ext cx="1814163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Cephalothorax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506469" y="4314389"/>
            <a:ext cx="1169932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Uropods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1490884" y="2456537"/>
            <a:ext cx="1968544" cy="1391562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447802" y="2396778"/>
            <a:ext cx="1447799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rot="10800000">
            <a:off x="3789465" y="2743200"/>
            <a:ext cx="249135" cy="272816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7" name="Google Shape;147;p4"/>
          <p:cNvCxnSpPr/>
          <p:nvPr/>
        </p:nvCxnSpPr>
        <p:spPr>
          <a:xfrm flipH="1" rot="10800000">
            <a:off x="4724400" y="2873503"/>
            <a:ext cx="583928" cy="142513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1036375" y="4110202"/>
            <a:ext cx="141240" cy="309398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4"/>
          <p:cNvCxnSpPr/>
          <p:nvPr/>
        </p:nvCxnSpPr>
        <p:spPr>
          <a:xfrm rot="10800000">
            <a:off x="1059432" y="3010815"/>
            <a:ext cx="386713" cy="1391562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4"/>
          <p:cNvSpPr/>
          <p:nvPr/>
        </p:nvSpPr>
        <p:spPr>
          <a:xfrm rot="4990887">
            <a:off x="1900942" y="3112273"/>
            <a:ext cx="1026763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Tergum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4"/>
          <p:cNvCxnSpPr/>
          <p:nvPr/>
        </p:nvCxnSpPr>
        <p:spPr>
          <a:xfrm flipH="1" rot="10800000">
            <a:off x="5168764" y="4295734"/>
            <a:ext cx="1812483" cy="629129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46408"/>
            <a:ext cx="9144000" cy="47651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228600" y="685800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Rostrum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1482652" y="685801"/>
            <a:ext cx="2457000" cy="442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Eye on eyestalk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5181600" y="457200"/>
            <a:ext cx="1524000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Cervical groove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181600" y="2286000"/>
            <a:ext cx="762000" cy="4426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Gills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304800" y="3886200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Maxillipeds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868627" y="3263222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Maxilla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609600" y="5577126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Setae (hairs)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0" y="-7620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Ventral (bottom)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7828048" cy="582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/>
          <p:nvPr/>
        </p:nvSpPr>
        <p:spPr>
          <a:xfrm>
            <a:off x="7614135" y="812352"/>
            <a:ext cx="1402027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Mandible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7086600" y="212455"/>
            <a:ext cx="2457098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Mouth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7772400" y="1370910"/>
            <a:ext cx="1524000" cy="78319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Third maxilliped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24562" y="519439"/>
            <a:ext cx="1270838" cy="1123712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Green glands opening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-364603" y="1643151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Cheliped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295400" y="6179463"/>
            <a:ext cx="1676400" cy="44267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365050"/>
                </a:solidFill>
                <a:latin typeface="Calibri"/>
                <a:ea typeface="Calibri"/>
                <a:cs typeface="Calibri"/>
                <a:sym typeface="Calibri"/>
              </a:rPr>
              <a:t>Genital pores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0"/>
            <a:ext cx="447109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2014-01-09T21:50:49Z</dcterms:created>
  <dc:creator>erice</dc:creator>
</cp:coreProperties>
</file>